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486" r:id="rId4"/>
    <p:sldId id="259" r:id="rId5"/>
    <p:sldId id="260" r:id="rId6"/>
    <p:sldId id="261" r:id="rId7"/>
    <p:sldId id="262" r:id="rId8"/>
    <p:sldId id="297" r:id="rId9"/>
    <p:sldId id="447" r:id="rId10"/>
    <p:sldId id="497" r:id="rId11"/>
    <p:sldId id="499" r:id="rId12"/>
    <p:sldId id="501" r:id="rId13"/>
    <p:sldId id="498" r:id="rId14"/>
    <p:sldId id="502" r:id="rId15"/>
    <p:sldId id="503" r:id="rId16"/>
    <p:sldId id="504" r:id="rId17"/>
    <p:sldId id="487" r:id="rId18"/>
    <p:sldId id="505" r:id="rId19"/>
    <p:sldId id="507" r:id="rId20"/>
    <p:sldId id="508" r:id="rId21"/>
    <p:sldId id="509" r:id="rId22"/>
    <p:sldId id="407" r:id="rId23"/>
    <p:sldId id="417" r:id="rId24"/>
    <p:sldId id="281" r:id="rId25"/>
    <p:sldId id="275" r:id="rId26"/>
    <p:sldId id="276" r:id="rId27"/>
    <p:sldId id="277" r:id="rId28"/>
    <p:sldId id="278" r:id="rId29"/>
    <p:sldId id="510" r:id="rId30"/>
    <p:sldId id="283" r:id="rId31"/>
    <p:sldId id="284" r:id="rId32"/>
    <p:sldId id="309" r:id="rId33"/>
    <p:sldId id="310" r:id="rId34"/>
    <p:sldId id="288" r:id="rId35"/>
    <p:sldId id="289" r:id="rId36"/>
    <p:sldId id="511" r:id="rId37"/>
    <p:sldId id="513" r:id="rId38"/>
    <p:sldId id="514" r:id="rId39"/>
    <p:sldId id="512" r:id="rId40"/>
    <p:sldId id="313" r:id="rId41"/>
    <p:sldId id="31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19" autoAdjust="0"/>
    <p:restoredTop sz="92460" autoAdjust="0"/>
  </p:normalViewPr>
  <p:slideViewPr>
    <p:cSldViewPr>
      <p:cViewPr>
        <p:scale>
          <a:sx n="80" d="100"/>
          <a:sy n="80" d="100"/>
        </p:scale>
        <p:origin x="-128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22-Dec-22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22-Dec-22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22-Dec-22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22-Dec-22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22-Dec-22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22-Dec-22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22-Dec-22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22-Dec-22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22-Dec-22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22-Dec-22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22-Dec-22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22-Dec-22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22-Dec-22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22-Dec-22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22-Dec-22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22/12/2022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22/12/2022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22/12/2022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22/12/2022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22/12/2022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22/12/2022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22/12/2022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22-Dec-22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22/12/2022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22/12/2022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22/12/2022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22/12/2022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22-Dec-22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22-Dec-22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22-Dec-22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22-Dec-22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22-Dec-22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22-Dec-22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22-Dec-22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22-Dec-22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22/12/2022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l="-17000" r="-17000"/>
          </a:stretch>
        </a:blipFill>
        <a:effectLst/>
      </p:bgPr>
    </p:bg>
    <p:spTree>
      <p:nvGrpSpPr>
        <p:cNvPr id="1" name=""/>
        <p:cNvGrpSpPr/>
        <p:nvPr/>
      </p:nvGrpSpPr>
      <p:grpSpPr>
        <a:xfrm>
          <a:off x="0" y="0"/>
          <a:ext cx="0" cy="0"/>
          <a:chOff x="0" y="0"/>
          <a:chExt cx="0" cy="0"/>
        </a:xfrm>
      </p:grpSpPr>
      <p:sp>
        <p:nvSpPr>
          <p:cNvPr id="10" name="Rectangle 9"/>
          <p:cNvSpPr/>
          <p:nvPr/>
        </p:nvSpPr>
        <p:spPr>
          <a:xfrm>
            <a:off x="708966" y="5867400"/>
            <a:ext cx="7632847" cy="707886"/>
          </a:xfrm>
          <a:prstGeom prst="rect">
            <a:avLst/>
          </a:prstGeom>
        </p:spPr>
        <p:txBody>
          <a:bodyPr wrap="square">
            <a:spAutoFit/>
          </a:bodyPr>
          <a:lstStyle/>
          <a:p>
            <a:pPr algn="ctr" fontAlgn="auto">
              <a:spcBef>
                <a:spcPts val="0"/>
              </a:spcBef>
              <a:spcAft>
                <a:spcPts val="0"/>
              </a:spcAft>
              <a:defRPr/>
            </a:pP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28 </a:t>
            </a:r>
            <a:r>
              <a:rPr lang="en-US" sz="20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Jamadil</a:t>
            </a: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0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Awal</a:t>
            </a: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1444 </a:t>
            </a:r>
            <a:r>
              <a:rPr lang="en-US" sz="20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23 </a:t>
            </a:r>
            <a:r>
              <a:rPr lang="en-US" sz="20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Disember</a:t>
            </a: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2022 </a:t>
            </a:r>
          </a:p>
          <a:p>
            <a:pPr algn="ctr" fontAlgn="auto">
              <a:spcBef>
                <a:spcPts val="0"/>
              </a:spcBef>
              <a:spcAft>
                <a:spcPts val="0"/>
              </a:spcAft>
              <a:defRPr/>
            </a:pP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9844" y="304800"/>
            <a:ext cx="1132360" cy="135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29643" y="1806714"/>
            <a:ext cx="8752763" cy="707886"/>
          </a:xfrm>
          <a:prstGeom prst="rect">
            <a:avLst/>
          </a:prstGeom>
          <a:noFill/>
        </p:spPr>
        <p:txBody>
          <a:bodyPr wrap="square" lIns="91440" tIns="45720" rIns="91440" bIns="45720">
            <a:spAutoFit/>
          </a:bodyPr>
          <a:lstStyle/>
          <a:p>
            <a:pPr algn="ctr"/>
            <a:r>
              <a:rPr lang="en-US" sz="40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nard MT Condensed" pitchFamily="18" charset="0"/>
              </a:rPr>
              <a:t>Jabatan</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nard MT Condensed" pitchFamily="18" charset="0"/>
              </a:rPr>
              <a:t> H</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nard MT Condensed" pitchFamily="18" charset="0"/>
              </a:rPr>
              <a:t>al </a:t>
            </a:r>
            <a:r>
              <a:rPr lang="en-US" sz="40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nard MT Condensed" pitchFamily="18" charset="0"/>
              </a:rPr>
              <a:t>E</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nard MT Condensed" pitchFamily="18" charset="0"/>
              </a:rPr>
              <a:t>hwal</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nard MT Condensed" pitchFamily="18" charset="0"/>
              </a:rPr>
              <a:t>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nard MT Condensed" pitchFamily="18" charset="0"/>
              </a:rPr>
              <a:t>A</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nard MT Condensed" pitchFamily="18" charset="0"/>
              </a:rPr>
              <a:t>gama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nard MT Condensed" pitchFamily="18" charset="0"/>
              </a:rPr>
              <a:t>T</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nard MT Condensed" pitchFamily="18" charset="0"/>
              </a:rPr>
              <a:t>erengganu</a:t>
            </a:r>
            <a:endPar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nard MT Condensed" pitchFamily="18" charset="0"/>
            </a:endParaRPr>
          </a:p>
        </p:txBody>
      </p:sp>
      <p:sp>
        <p:nvSpPr>
          <p:cNvPr id="9" name="Rectangle 5"/>
          <p:cNvSpPr txBox="1">
            <a:spLocks noChangeArrowheads="1"/>
          </p:cNvSpPr>
          <p:nvPr/>
        </p:nvSpPr>
        <p:spPr>
          <a:xfrm>
            <a:off x="2353689" y="2537027"/>
            <a:ext cx="4343400" cy="720080"/>
          </a:xfrm>
          <a:prstGeom prst="rect">
            <a:avLst/>
          </a:prstGeom>
          <a:no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KHUTBAH MULTIMEDIA</a:t>
            </a:r>
          </a:p>
          <a:p>
            <a:pPr marL="0" indent="0" algn="ctr">
              <a:buNone/>
            </a:pPr>
            <a:r>
              <a:rPr lang="ms-MY"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Siri: </a:t>
            </a:r>
            <a:r>
              <a:rPr lang="ms-MY"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51 / 2022</a:t>
            </a:r>
            <a:endPar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endParaRPr>
          </a:p>
        </p:txBody>
      </p:sp>
      <p:sp>
        <p:nvSpPr>
          <p:cNvPr id="7" name="Rectangle 6"/>
          <p:cNvSpPr/>
          <p:nvPr/>
        </p:nvSpPr>
        <p:spPr>
          <a:xfrm>
            <a:off x="149007" y="4141174"/>
            <a:ext cx="8752764"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TENANG DALAM </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DERITA </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SENYUM DALAM SENGSARA</a:t>
            </a:r>
          </a:p>
        </p:txBody>
      </p:sp>
    </p:spTree>
    <p:extLst>
      <p:ext uri="{BB962C8B-B14F-4D97-AF65-F5344CB8AC3E}">
        <p14:creationId xmlns:p14="http://schemas.microsoft.com/office/powerpoint/2010/main" val="3023928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62000" y="5943600"/>
            <a:ext cx="7772400" cy="707886"/>
          </a:xfrm>
          <a:prstGeom prst="rect">
            <a:avLst/>
          </a:prstGeom>
          <a:solidFill>
            <a:srgbClr val="FFFF00"/>
          </a:solidFill>
        </p:spPr>
        <p:txBody>
          <a:bodyPr wrap="square">
            <a:spAutoFit/>
          </a:bodyPr>
          <a:lstStyle/>
          <a:p>
            <a:pPr algn="just"/>
            <a:r>
              <a:rPr lang="en-US" sz="2000" b="1" i="1" dirty="0" err="1"/>
              <a:t>Ayat</a:t>
            </a:r>
            <a:r>
              <a:rPr lang="en-US" sz="2000" b="1" i="1" dirty="0"/>
              <a:t> </a:t>
            </a:r>
            <a:r>
              <a:rPr lang="en-US" sz="2000" b="1" i="1" dirty="0" err="1"/>
              <a:t>ini</a:t>
            </a:r>
            <a:r>
              <a:rPr lang="en-US" sz="2000" b="1" i="1" dirty="0"/>
              <a:t> </a:t>
            </a:r>
            <a:r>
              <a:rPr lang="en-US" sz="2000" b="1" i="1" dirty="0" err="1"/>
              <a:t>berkait</a:t>
            </a:r>
            <a:r>
              <a:rPr lang="en-US" sz="2000" b="1" i="1" dirty="0"/>
              <a:t> </a:t>
            </a:r>
            <a:r>
              <a:rPr lang="en-US" sz="2000" b="1" i="1" dirty="0" err="1"/>
              <a:t>dengan</a:t>
            </a:r>
            <a:r>
              <a:rPr lang="en-US" sz="2000" b="1" i="1" dirty="0"/>
              <a:t> </a:t>
            </a:r>
            <a:r>
              <a:rPr lang="en-US" sz="2000" b="1" i="1" dirty="0" err="1"/>
              <a:t>seseorang</a:t>
            </a:r>
            <a:r>
              <a:rPr lang="en-US" sz="2000" b="1" i="1" dirty="0"/>
              <a:t> yang </a:t>
            </a:r>
            <a:r>
              <a:rPr lang="en-US" sz="2000" b="1" i="1" dirty="0" err="1"/>
              <a:t>ditimpa</a:t>
            </a:r>
            <a:r>
              <a:rPr lang="en-US" sz="2000" b="1" i="1" dirty="0"/>
              <a:t> </a:t>
            </a:r>
            <a:r>
              <a:rPr lang="en-US" sz="2000" b="1" i="1" dirty="0" err="1"/>
              <a:t>sesuatu</a:t>
            </a:r>
            <a:r>
              <a:rPr lang="en-US" sz="2000" b="1" i="1" dirty="0"/>
              <a:t> </a:t>
            </a:r>
            <a:r>
              <a:rPr lang="en-US" sz="2000" b="1" i="1" dirty="0" err="1"/>
              <a:t>malapetaka</a:t>
            </a:r>
            <a:r>
              <a:rPr lang="en-US" sz="2000" b="1" i="1" dirty="0"/>
              <a:t>, </a:t>
            </a:r>
            <a:r>
              <a:rPr lang="en-US" sz="2000" b="1" i="1" dirty="0" err="1"/>
              <a:t>dia</a:t>
            </a:r>
            <a:r>
              <a:rPr lang="en-US" sz="2000" b="1" i="1" dirty="0"/>
              <a:t> </a:t>
            </a:r>
            <a:r>
              <a:rPr lang="en-US" sz="2000" b="1" i="1" dirty="0" err="1"/>
              <a:t>sedar</a:t>
            </a:r>
            <a:r>
              <a:rPr lang="en-US" sz="2000" b="1" i="1" dirty="0"/>
              <a:t> </a:t>
            </a:r>
            <a:r>
              <a:rPr lang="en-US" sz="2000" b="1" i="1" dirty="0" err="1"/>
              <a:t>bahawa</a:t>
            </a:r>
            <a:r>
              <a:rPr lang="en-US" sz="2000" b="1" i="1" dirty="0"/>
              <a:t> </a:t>
            </a:r>
            <a:r>
              <a:rPr lang="en-US" sz="2000" b="1" i="1" dirty="0" err="1"/>
              <a:t>ianya</a:t>
            </a:r>
            <a:r>
              <a:rPr lang="en-US" sz="2000" b="1" i="1" dirty="0"/>
              <a:t> </a:t>
            </a:r>
            <a:r>
              <a:rPr lang="en-US" sz="2000" b="1" i="1" dirty="0" err="1"/>
              <a:t>datang</a:t>
            </a:r>
            <a:r>
              <a:rPr lang="en-US" sz="2000" b="1" i="1" dirty="0"/>
              <a:t> </a:t>
            </a:r>
            <a:r>
              <a:rPr lang="en-US" sz="2000" b="1" i="1" dirty="0" err="1"/>
              <a:t>dari</a:t>
            </a:r>
            <a:r>
              <a:rPr lang="en-US" sz="2000" b="1" i="1" dirty="0"/>
              <a:t> Allah, </a:t>
            </a:r>
            <a:r>
              <a:rPr lang="en-US" sz="2000" b="1" i="1" dirty="0" err="1"/>
              <a:t>dia</a:t>
            </a:r>
            <a:r>
              <a:rPr lang="en-US" sz="2000" b="1" i="1" dirty="0"/>
              <a:t> </a:t>
            </a:r>
            <a:r>
              <a:rPr lang="en-US" sz="2000" b="1" i="1" dirty="0" err="1"/>
              <a:t>menerimanya</a:t>
            </a:r>
            <a:r>
              <a:rPr lang="en-US" sz="2000" b="1" i="1" dirty="0"/>
              <a:t> </a:t>
            </a:r>
            <a:r>
              <a:rPr lang="en-US" sz="2000" b="1" i="1" dirty="0" err="1"/>
              <a:t>dan</a:t>
            </a:r>
            <a:r>
              <a:rPr lang="en-US" sz="2000" b="1" i="1" dirty="0"/>
              <a:t> </a:t>
            </a:r>
            <a:r>
              <a:rPr lang="en-US" sz="2000" b="1" i="1" dirty="0" err="1"/>
              <a:t>redha</a:t>
            </a:r>
            <a:r>
              <a:rPr lang="en-US" sz="2000" b="1" i="1" dirty="0"/>
              <a:t>.</a:t>
            </a:r>
          </a:p>
        </p:txBody>
      </p:sp>
      <p:sp>
        <p:nvSpPr>
          <p:cNvPr id="5" name="Oval 4"/>
          <p:cNvSpPr/>
          <p:nvPr/>
        </p:nvSpPr>
        <p:spPr>
          <a:xfrm>
            <a:off x="838200" y="5405252"/>
            <a:ext cx="3810000" cy="533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95000"/>
                  </a:schemeClr>
                </a:solidFill>
                <a:latin typeface="Arial" pitchFamily="34" charset="0"/>
                <a:cs typeface="Arial" pitchFamily="34" charset="0"/>
              </a:rPr>
              <a:t>Kata </a:t>
            </a:r>
            <a:r>
              <a:rPr lang="en-US" sz="2800" dirty="0" smtClean="0">
                <a:solidFill>
                  <a:schemeClr val="bg1">
                    <a:lumMod val="95000"/>
                  </a:schemeClr>
                </a:solidFill>
                <a:latin typeface="Arial" pitchFamily="34" charset="0"/>
                <a:cs typeface="Arial" pitchFamily="34" charset="0"/>
              </a:rPr>
              <a:t>'</a:t>
            </a:r>
            <a:r>
              <a:rPr lang="en-US" sz="2800" dirty="0" err="1" smtClean="0">
                <a:solidFill>
                  <a:schemeClr val="bg1">
                    <a:lumMod val="95000"/>
                  </a:schemeClr>
                </a:solidFill>
                <a:latin typeface="Arial" pitchFamily="34" charset="0"/>
                <a:cs typeface="Arial" pitchFamily="34" charset="0"/>
              </a:rPr>
              <a:t>Alqamah</a:t>
            </a:r>
            <a:r>
              <a:rPr lang="en-US" sz="2800" dirty="0" smtClean="0">
                <a:solidFill>
                  <a:schemeClr val="bg1">
                    <a:lumMod val="95000"/>
                  </a:schemeClr>
                </a:solidFill>
                <a:latin typeface="Arial" pitchFamily="34" charset="0"/>
                <a:cs typeface="Arial" pitchFamily="34" charset="0"/>
              </a:rPr>
              <a:t>  </a:t>
            </a:r>
            <a:endParaRPr lang="en-US" sz="2800" dirty="0">
              <a:solidFill>
                <a:schemeClr val="bg1">
                  <a:lumMod val="95000"/>
                </a:schemeClr>
              </a:solidFill>
              <a:latin typeface="Arial" pitchFamily="34" charset="0"/>
              <a:cs typeface="Arial" pitchFamily="34" charset="0"/>
            </a:endParaRPr>
          </a:p>
        </p:txBody>
      </p:sp>
    </p:spTree>
    <p:extLst>
      <p:ext uri="{BB962C8B-B14F-4D97-AF65-F5344CB8AC3E}">
        <p14:creationId xmlns:p14="http://schemas.microsoft.com/office/powerpoint/2010/main" val="172156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duotone>
              <a:prstClr val="black"/>
              <a:schemeClr val="accent5">
                <a:tint val="45000"/>
                <a:satMod val="400000"/>
              </a:schemeClr>
            </a:duotone>
          </a:blip>
          <a:srcRect/>
          <a:stretch>
            <a:fillRect l="-6000" r="-6000"/>
          </a:stretch>
        </a:blipFill>
        <a:effectLst/>
      </p:bgPr>
    </p:bg>
    <p:spTree>
      <p:nvGrpSpPr>
        <p:cNvPr id="1" name=""/>
        <p:cNvGrpSpPr/>
        <p:nvPr/>
      </p:nvGrpSpPr>
      <p:grpSpPr>
        <a:xfrm>
          <a:off x="0" y="0"/>
          <a:ext cx="0" cy="0"/>
          <a:chOff x="0" y="0"/>
          <a:chExt cx="0" cy="0"/>
        </a:xfrm>
      </p:grpSpPr>
      <p:sp>
        <p:nvSpPr>
          <p:cNvPr id="6" name="Plaque 5"/>
          <p:cNvSpPr/>
          <p:nvPr/>
        </p:nvSpPr>
        <p:spPr>
          <a:xfrm>
            <a:off x="292925" y="228601"/>
            <a:ext cx="8610599" cy="838199"/>
          </a:xfrm>
          <a:prstGeom prst="plaque">
            <a:avLst>
              <a:gd name="adj" fmla="val 30131"/>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 :</a:t>
            </a:r>
            <a:endParaRPr lang="en-US" sz="3200" dirty="0"/>
          </a:p>
        </p:txBody>
      </p:sp>
      <p:sp>
        <p:nvSpPr>
          <p:cNvPr id="5" name="Rectangle 4"/>
          <p:cNvSpPr/>
          <p:nvPr/>
        </p:nvSpPr>
        <p:spPr>
          <a:xfrm>
            <a:off x="291935" y="3657600"/>
            <a:ext cx="8602314" cy="2629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i-FI" sz="2400" dirty="0">
                <a:ln w="10160">
                  <a:solidFill>
                    <a:schemeClr val="accent1"/>
                  </a:solidFill>
                  <a:prstDash val="solid"/>
                </a:ln>
                <a:solidFill>
                  <a:schemeClr val="tx1"/>
                </a:solidFill>
                <a:effectLst>
                  <a:outerShdw blurRad="38100" dist="32000" dir="5400000" algn="tl">
                    <a:srgbClr val="000000">
                      <a:alpha val="30000"/>
                    </a:srgbClr>
                  </a:outerShdw>
                </a:effectLst>
                <a:latin typeface="Arial Black" pitchFamily="34" charset="0"/>
              </a:rPr>
              <a:t>Yang bermaksudnya </a:t>
            </a:r>
            <a:r>
              <a:rPr lang="fi-FI" sz="2400" dirty="0" smtClean="0">
                <a:ln w="10160">
                  <a:solidFill>
                    <a:schemeClr val="accent1"/>
                  </a:solidFill>
                  <a:prstDash val="solid"/>
                </a:ln>
                <a:solidFill>
                  <a:schemeClr val="tx1"/>
                </a:solidFill>
                <a:effectLst>
                  <a:outerShdw blurRad="38100" dist="32000" dir="5400000" algn="tl">
                    <a:srgbClr val="000000">
                      <a:alpha val="30000"/>
                    </a:srgbClr>
                  </a:outerShdw>
                </a:effectLst>
                <a:latin typeface="Arial Black" pitchFamily="34" charset="0"/>
              </a:rPr>
              <a:t>: </a:t>
            </a:r>
            <a:r>
              <a:rPr lang="fi-FI" sz="2400" dirty="0">
                <a:ln w="10160">
                  <a:solidFill>
                    <a:schemeClr val="accent1"/>
                  </a:solidFill>
                  <a:prstDash val="solid"/>
                </a:ln>
                <a:solidFill>
                  <a:srgbClr val="7030A0"/>
                </a:solidFill>
                <a:effectLst>
                  <a:outerShdw blurRad="38100" dist="32000" dir="5400000" algn="tl">
                    <a:srgbClr val="000000">
                      <a:alpha val="30000"/>
                    </a:srgbClr>
                  </a:outerShdw>
                </a:effectLst>
                <a:latin typeface="Arial Black" pitchFamily="34" charset="0"/>
              </a:rPr>
              <a:t>Sungguh mengkagumkan urusan seorang mukmin. Semua urusannya adalah kebaikan seluruhnya. Ia tidak dimiliki sesiapa kecuali bagi mukmin. Apabila dia menerima kegembiraan, dia bersyukur. Itu terbaik baginya. Apabila dia ditimpa malapetaka, dia bersabar. Itu terbaik baginya.</a:t>
            </a:r>
            <a:endParaRPr lang="fi-FI" sz="2400" b="1" dirty="0">
              <a:ln w="1905"/>
              <a:solidFill>
                <a:srgbClr val="7030A0"/>
              </a:solidFill>
              <a:effectLst>
                <a:innerShdw blurRad="69850" dist="43180" dir="5400000">
                  <a:srgbClr val="000000">
                    <a:alpha val="65000"/>
                  </a:srgbClr>
                </a:innerShdw>
              </a:effectLst>
              <a:latin typeface="Arial Black" pitchFamily="34" charset="0"/>
            </a:endParaRPr>
          </a:p>
        </p:txBody>
      </p:sp>
      <p:sp>
        <p:nvSpPr>
          <p:cNvPr id="10" name="Rectangle 9"/>
          <p:cNvSpPr/>
          <p:nvPr/>
        </p:nvSpPr>
        <p:spPr>
          <a:xfrm>
            <a:off x="291935" y="1524000"/>
            <a:ext cx="8382000" cy="1938992"/>
          </a:xfrm>
          <a:prstGeom prst="rect">
            <a:avLst/>
          </a:prstGeom>
        </p:spPr>
        <p:txBody>
          <a:bodyPr wrap="square">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a:r>
              <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عَجَبًا لأَمْرِ المُؤْمِنِ، إنَّ أمْرَهُ كُلَّهُ خَيْرٌ، وليسَ ذاكَ لأَحَدٍ إلا لِلْمُؤْمِنِ، إنْ أصابَتْهُ سَرَّاءُ شَكَرَ، فَكانَ خَيْرًا له</a:t>
            </a: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وإنْ أصابَتْهُ ضَرَّاءُ، صَبَرَ فَكانَ خَيْرًا له.</a:t>
            </a:r>
          </a:p>
        </p:txBody>
      </p:sp>
      <p:sp>
        <p:nvSpPr>
          <p:cNvPr id="11" name="Rectangle 10"/>
          <p:cNvSpPr/>
          <p:nvPr/>
        </p:nvSpPr>
        <p:spPr>
          <a:xfrm>
            <a:off x="6066362" y="6287578"/>
            <a:ext cx="2759858" cy="400110"/>
          </a:xfrm>
          <a:prstGeom prst="rect">
            <a:avLst/>
          </a:prstGeom>
        </p:spPr>
        <p:txBody>
          <a:bodyPr wrap="none">
            <a:spAutoFit/>
          </a:bodyPr>
          <a:lstStyle/>
          <a:p>
            <a:r>
              <a:rPr lang="en-MY" sz="2000" b="1" dirty="0" smtClean="0">
                <a:solidFill>
                  <a:srgbClr val="002060"/>
                </a:solidFill>
              </a:rPr>
              <a:t>( </a:t>
            </a:r>
            <a:r>
              <a:rPr lang="en-MY" sz="2000" b="1" dirty="0" err="1" smtClean="0">
                <a:solidFill>
                  <a:srgbClr val="002060"/>
                </a:solidFill>
              </a:rPr>
              <a:t>Hadis</a:t>
            </a:r>
            <a:r>
              <a:rPr lang="en-MY" sz="2000" b="1" dirty="0" smtClean="0">
                <a:solidFill>
                  <a:srgbClr val="002060"/>
                </a:solidFill>
              </a:rPr>
              <a:t> </a:t>
            </a:r>
            <a:r>
              <a:rPr lang="en-MY" sz="2000" b="1" dirty="0" err="1">
                <a:solidFill>
                  <a:srgbClr val="002060"/>
                </a:solidFill>
              </a:rPr>
              <a:t>riwayat</a:t>
            </a:r>
            <a:r>
              <a:rPr lang="en-MY" sz="2000" b="1" dirty="0">
                <a:solidFill>
                  <a:srgbClr val="002060"/>
                </a:solidFill>
              </a:rPr>
              <a:t> </a:t>
            </a:r>
            <a:r>
              <a:rPr lang="en-MY" sz="2000" b="1" dirty="0" smtClean="0">
                <a:solidFill>
                  <a:srgbClr val="002060"/>
                </a:solidFill>
              </a:rPr>
              <a:t>Muslim )</a:t>
            </a:r>
            <a:endParaRPr lang="en-US" sz="2000" b="1" dirty="0">
              <a:solidFill>
                <a:srgbClr val="002060"/>
              </a:solidFill>
            </a:endParaRPr>
          </a:p>
        </p:txBody>
      </p:sp>
    </p:spTree>
    <p:extLst>
      <p:ext uri="{BB962C8B-B14F-4D97-AF65-F5344CB8AC3E}">
        <p14:creationId xmlns:p14="http://schemas.microsoft.com/office/powerpoint/2010/main" val="1917281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16000" r="-16000"/>
          </a:stretch>
        </a:blipFill>
        <a:effectLst/>
      </p:bgPr>
    </p:bg>
    <p:spTree>
      <p:nvGrpSpPr>
        <p:cNvPr id="1" name=""/>
        <p:cNvGrpSpPr/>
        <p:nvPr/>
      </p:nvGrpSpPr>
      <p:grpSpPr>
        <a:xfrm>
          <a:off x="0" y="0"/>
          <a:ext cx="0" cy="0"/>
          <a:chOff x="0" y="0"/>
          <a:chExt cx="0" cy="0"/>
        </a:xfrm>
      </p:grpSpPr>
      <p:sp>
        <p:nvSpPr>
          <p:cNvPr id="2" name="Curved Left Arrow 1"/>
          <p:cNvSpPr/>
          <p:nvPr/>
        </p:nvSpPr>
        <p:spPr>
          <a:xfrm rot="20490220">
            <a:off x="6349972" y="1735613"/>
            <a:ext cx="1484398" cy="1853670"/>
          </a:xfrm>
          <a:prstGeom prst="curvedLeftArrow">
            <a:avLst>
              <a:gd name="adj1" fmla="val 13921"/>
              <a:gd name="adj2" fmla="val 50000"/>
              <a:gd name="adj3" fmla="val 2616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
        <p:nvSpPr>
          <p:cNvPr id="4" name="Cloud Callout 3"/>
          <p:cNvSpPr/>
          <p:nvPr/>
        </p:nvSpPr>
        <p:spPr>
          <a:xfrm>
            <a:off x="381000" y="228600"/>
            <a:ext cx="8382000" cy="990600"/>
          </a:xfrm>
          <a:prstGeom prst="cloudCallout">
            <a:avLst>
              <a:gd name="adj1" fmla="val -16686"/>
              <a:gd name="adj2" fmla="val 97244"/>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Hakikat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p>
        </p:txBody>
      </p:sp>
      <p:sp>
        <p:nvSpPr>
          <p:cNvPr id="7" name="Curved Right Arrow 6"/>
          <p:cNvSpPr/>
          <p:nvPr/>
        </p:nvSpPr>
        <p:spPr>
          <a:xfrm rot="20851169">
            <a:off x="577437" y="4568038"/>
            <a:ext cx="1403764" cy="2061362"/>
          </a:xfrm>
          <a:prstGeom prst="curvedRightArrow">
            <a:avLst>
              <a:gd name="adj1" fmla="val 15762"/>
              <a:gd name="adj2" fmla="val 50000"/>
              <a:gd name="adj3" fmla="val 2409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
        <p:nvSpPr>
          <p:cNvPr id="6" name="Rounded Rectangle 5"/>
          <p:cNvSpPr/>
          <p:nvPr/>
        </p:nvSpPr>
        <p:spPr>
          <a:xfrm>
            <a:off x="762000" y="1752600"/>
            <a:ext cx="5344886" cy="1142999"/>
          </a:xfrm>
          <a:prstGeom prst="roundRect">
            <a:avLst/>
          </a:prstGeom>
          <a:solidFill>
            <a:schemeClr val="bg2">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Semua </a:t>
            </a:r>
            <a:r>
              <a:rPr lang="sv-SE"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perkara yang berlaku adalah dengan izin Allah </a:t>
            </a:r>
            <a:r>
              <a:rPr lang="sv-S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SWT</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ounded Rectangle 4"/>
          <p:cNvSpPr/>
          <p:nvPr/>
        </p:nvSpPr>
        <p:spPr>
          <a:xfrm>
            <a:off x="1524000" y="3352800"/>
            <a:ext cx="5158344" cy="167640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Segala </a:t>
            </a:r>
            <a:r>
              <a:rPr lang="sv-SE"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apa yang berlaku kepada seseorang samada yang manis atau pahit adalah terbaik bagi dirinya di sisi Allah </a:t>
            </a:r>
            <a:r>
              <a:rPr lang="sv-SE"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SWT</a:t>
            </a:r>
            <a:endParaRPr lang="en-US"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Rounded Rectangle 7"/>
          <p:cNvSpPr/>
          <p:nvPr/>
        </p:nvSpPr>
        <p:spPr>
          <a:xfrm>
            <a:off x="2209800" y="5557156"/>
            <a:ext cx="5943600" cy="1072244"/>
          </a:xfrm>
          <a:prstGeom prst="roundRect">
            <a:avLst/>
          </a:prstGeom>
          <a:solidFill>
            <a:schemeClr val="accent3">
              <a:lumMod val="60000"/>
              <a:lumOff val="40000"/>
              <a:alpha val="74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accent4">
                    <a:lumMod val="50000"/>
                  </a:schemeClr>
                </a:solidFill>
                <a:effectLst>
                  <a:innerShdw blurRad="69850" dist="43180" dir="5400000">
                    <a:srgbClr val="000000">
                      <a:alpha val="65000"/>
                    </a:srgbClr>
                  </a:innerShdw>
                </a:effectLst>
              </a:rPr>
              <a:t>Maka mesti diterima </a:t>
            </a:r>
            <a:r>
              <a:rPr lang="sv-SE" sz="3200" b="1" dirty="0">
                <a:ln w="1905"/>
                <a:solidFill>
                  <a:schemeClr val="accent4">
                    <a:lumMod val="50000"/>
                  </a:schemeClr>
                </a:solidFill>
                <a:effectLst>
                  <a:innerShdw blurRad="69850" dist="43180" dir="5400000">
                    <a:srgbClr val="000000">
                      <a:alpha val="65000"/>
                    </a:srgbClr>
                  </a:innerShdw>
                </a:effectLst>
              </a:rPr>
              <a:t>dengan </a:t>
            </a:r>
            <a:endParaRPr lang="sv-SE" sz="3200" b="1" dirty="0" smtClean="0">
              <a:ln w="1905"/>
              <a:solidFill>
                <a:schemeClr val="accent4">
                  <a:lumMod val="50000"/>
                </a:schemeClr>
              </a:solidFill>
              <a:effectLst>
                <a:innerShdw blurRad="69850" dist="43180" dir="5400000">
                  <a:srgbClr val="000000">
                    <a:alpha val="65000"/>
                  </a:srgbClr>
                </a:innerShdw>
              </a:effectLst>
            </a:endParaRPr>
          </a:p>
          <a:p>
            <a:pPr algn="ctr"/>
            <a:r>
              <a:rPr lang="sv-SE" sz="3200" b="1" dirty="0" smtClean="0">
                <a:ln w="1905"/>
                <a:solidFill>
                  <a:schemeClr val="accent4">
                    <a:lumMod val="50000"/>
                  </a:schemeClr>
                </a:solidFill>
                <a:effectLst>
                  <a:innerShdw blurRad="69850" dist="43180" dir="5400000">
                    <a:srgbClr val="000000">
                      <a:alpha val="65000"/>
                    </a:srgbClr>
                  </a:innerShdw>
                </a:effectLst>
              </a:rPr>
              <a:t>hati </a:t>
            </a:r>
            <a:r>
              <a:rPr lang="sv-SE" sz="3200" b="1" dirty="0">
                <a:ln w="1905"/>
                <a:solidFill>
                  <a:schemeClr val="accent4">
                    <a:lumMod val="50000"/>
                  </a:schemeClr>
                </a:solidFill>
                <a:effectLst>
                  <a:innerShdw blurRad="69850" dist="43180" dir="5400000">
                    <a:srgbClr val="000000">
                      <a:alpha val="65000"/>
                    </a:srgbClr>
                  </a:innerShdw>
                </a:effectLst>
              </a:rPr>
              <a:t>yang tenang</a:t>
            </a:r>
            <a:endParaRPr lang="en-US" sz="3200" b="1" dirty="0">
              <a:ln w="1905"/>
              <a:solidFill>
                <a:schemeClr val="accent4">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77785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5"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duotone>
              <a:prstClr val="black"/>
              <a:schemeClr val="accent5">
                <a:tint val="45000"/>
                <a:satMod val="400000"/>
              </a:schemeClr>
            </a:duotone>
          </a:blip>
          <a:srcRect/>
          <a:stretch>
            <a:fillRect l="-6000" r="-6000"/>
          </a:stretch>
        </a:blipFill>
        <a:effectLst/>
      </p:bgPr>
    </p:bg>
    <p:spTree>
      <p:nvGrpSpPr>
        <p:cNvPr id="1" name=""/>
        <p:cNvGrpSpPr/>
        <p:nvPr/>
      </p:nvGrpSpPr>
      <p:grpSpPr>
        <a:xfrm>
          <a:off x="0" y="0"/>
          <a:ext cx="0" cy="0"/>
          <a:chOff x="0" y="0"/>
          <a:chExt cx="0" cy="0"/>
        </a:xfrm>
      </p:grpSpPr>
      <p:sp>
        <p:nvSpPr>
          <p:cNvPr id="6" name="Plaque 5"/>
          <p:cNvSpPr/>
          <p:nvPr/>
        </p:nvSpPr>
        <p:spPr>
          <a:xfrm>
            <a:off x="292925" y="228601"/>
            <a:ext cx="8610599" cy="838199"/>
          </a:xfrm>
          <a:prstGeom prst="plaque">
            <a:avLst>
              <a:gd name="adj" fmla="val 30131"/>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berdoa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mengadu</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p>
        </p:txBody>
      </p:sp>
      <p:sp>
        <p:nvSpPr>
          <p:cNvPr id="5" name="Rectangle 4"/>
          <p:cNvSpPr/>
          <p:nvPr/>
        </p:nvSpPr>
        <p:spPr>
          <a:xfrm>
            <a:off x="291934" y="4114800"/>
            <a:ext cx="8699665"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i-FI" sz="3000" dirty="0">
                <a:ln w="10160">
                  <a:solidFill>
                    <a:schemeClr val="accent1"/>
                  </a:solidFill>
                  <a:prstDash val="solid"/>
                </a:ln>
                <a:solidFill>
                  <a:schemeClr val="tx1"/>
                </a:solidFill>
                <a:effectLst>
                  <a:outerShdw blurRad="38100" dist="32000" dir="5400000" algn="tl">
                    <a:srgbClr val="000000">
                      <a:alpha val="30000"/>
                    </a:srgbClr>
                  </a:outerShdw>
                </a:effectLst>
                <a:latin typeface="Arial Black" pitchFamily="34" charset="0"/>
              </a:rPr>
              <a:t>Yang bermaksudnya </a:t>
            </a:r>
            <a:r>
              <a:rPr lang="fi-FI" sz="3000" dirty="0" smtClean="0">
                <a:ln w="10160">
                  <a:solidFill>
                    <a:schemeClr val="accent1"/>
                  </a:solidFill>
                  <a:prstDash val="solid"/>
                </a:ln>
                <a:solidFill>
                  <a:schemeClr val="tx1"/>
                </a:solidFill>
                <a:effectLst>
                  <a:outerShdw blurRad="38100" dist="32000" dir="5400000" algn="tl">
                    <a:srgbClr val="000000">
                      <a:alpha val="30000"/>
                    </a:srgbClr>
                  </a:outerShdw>
                </a:effectLst>
                <a:latin typeface="Arial Black" pitchFamily="34" charset="0"/>
              </a:rPr>
              <a:t>: </a:t>
            </a:r>
            <a:r>
              <a:rPr lang="fi-FI" sz="3000" dirty="0">
                <a:ln w="10160">
                  <a:solidFill>
                    <a:schemeClr val="accent1"/>
                  </a:solidFill>
                  <a:prstDash val="solid"/>
                </a:ln>
                <a:solidFill>
                  <a:srgbClr val="7030A0"/>
                </a:solidFill>
                <a:effectLst>
                  <a:outerShdw blurRad="38100" dist="32000" dir="5400000" algn="tl">
                    <a:srgbClr val="000000">
                      <a:alpha val="30000"/>
                    </a:srgbClr>
                  </a:outerShdw>
                </a:effectLst>
                <a:latin typeface="Arial Black" pitchFamily="34" charset="0"/>
              </a:rPr>
              <a:t>“Apabila Nabi </a:t>
            </a:r>
            <a:r>
              <a:rPr lang="fi-FI" sz="3000" dirty="0" smtClean="0">
                <a:ln w="10160">
                  <a:solidFill>
                    <a:schemeClr val="accent1"/>
                  </a:solidFill>
                  <a:prstDash val="solid"/>
                </a:ln>
                <a:solidFill>
                  <a:srgbClr val="7030A0"/>
                </a:solidFill>
                <a:effectLst>
                  <a:outerShdw blurRad="38100" dist="32000" dir="5400000" algn="tl">
                    <a:srgbClr val="000000">
                      <a:alpha val="30000"/>
                    </a:srgbClr>
                  </a:outerShdw>
                </a:effectLst>
                <a:latin typeface="Arial Black" pitchFamily="34" charset="0"/>
              </a:rPr>
              <a:t>SAW </a:t>
            </a:r>
            <a:r>
              <a:rPr lang="fi-FI" sz="3000" dirty="0">
                <a:ln w="10160">
                  <a:solidFill>
                    <a:schemeClr val="accent1"/>
                  </a:solidFill>
                  <a:prstDash val="solid"/>
                </a:ln>
                <a:solidFill>
                  <a:srgbClr val="7030A0"/>
                </a:solidFill>
                <a:effectLst>
                  <a:outerShdw blurRad="38100" dist="32000" dir="5400000" algn="tl">
                    <a:srgbClr val="000000">
                      <a:alpha val="30000"/>
                    </a:srgbClr>
                  </a:outerShdw>
                </a:effectLst>
                <a:latin typeface="Arial Black" pitchFamily="34" charset="0"/>
              </a:rPr>
              <a:t>menghadapi sesuatu perkara yang besar Baginda segera melakukan </a:t>
            </a:r>
            <a:r>
              <a:rPr lang="fi-FI" sz="3000" dirty="0" smtClean="0">
                <a:ln w="10160">
                  <a:solidFill>
                    <a:schemeClr val="accent1"/>
                  </a:solidFill>
                  <a:prstDash val="solid"/>
                </a:ln>
                <a:solidFill>
                  <a:srgbClr val="7030A0"/>
                </a:solidFill>
                <a:effectLst>
                  <a:outerShdw blurRad="38100" dist="32000" dir="5400000" algn="tl">
                    <a:srgbClr val="000000">
                      <a:alpha val="30000"/>
                    </a:srgbClr>
                  </a:outerShdw>
                </a:effectLst>
                <a:latin typeface="Arial Black" pitchFamily="34" charset="0"/>
              </a:rPr>
              <a:t>solat ”.</a:t>
            </a:r>
            <a:endParaRPr lang="fi-FI" sz="3000" b="1" dirty="0">
              <a:ln w="1905"/>
              <a:solidFill>
                <a:srgbClr val="7030A0"/>
              </a:solidFill>
              <a:effectLst>
                <a:innerShdw blurRad="69850" dist="43180" dir="5400000">
                  <a:srgbClr val="000000">
                    <a:alpha val="65000"/>
                  </a:srgbClr>
                </a:innerShdw>
              </a:effectLst>
              <a:latin typeface="Arial Black" pitchFamily="34" charset="0"/>
            </a:endParaRPr>
          </a:p>
        </p:txBody>
      </p:sp>
      <p:sp>
        <p:nvSpPr>
          <p:cNvPr id="10" name="Rectangle 9"/>
          <p:cNvSpPr/>
          <p:nvPr/>
        </p:nvSpPr>
        <p:spPr>
          <a:xfrm>
            <a:off x="306780" y="2362200"/>
            <a:ext cx="8382000" cy="1015663"/>
          </a:xfrm>
          <a:prstGeom prst="rect">
            <a:avLst/>
          </a:prstGeom>
        </p:spPr>
        <p:txBody>
          <a:bodyPr wrap="square">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a:r>
              <a:rPr lang="ar-SA"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كَانَ النَّبِىُّ صلى الله عليه وسلم إِذَا حَزَبَهُ أَمْرٌ صَلَّى</a:t>
            </a:r>
          </a:p>
        </p:txBody>
      </p:sp>
      <p:sp>
        <p:nvSpPr>
          <p:cNvPr id="11" name="Rectangle 10"/>
          <p:cNvSpPr/>
          <p:nvPr/>
        </p:nvSpPr>
        <p:spPr>
          <a:xfrm>
            <a:off x="5976863" y="6104930"/>
            <a:ext cx="3014736" cy="400110"/>
          </a:xfrm>
          <a:prstGeom prst="rect">
            <a:avLst/>
          </a:prstGeom>
        </p:spPr>
        <p:txBody>
          <a:bodyPr wrap="none">
            <a:spAutoFit/>
          </a:bodyPr>
          <a:lstStyle/>
          <a:p>
            <a:r>
              <a:rPr lang="en-MY" sz="2000" b="1" dirty="0" smtClean="0">
                <a:solidFill>
                  <a:srgbClr val="002060"/>
                </a:solidFill>
              </a:rPr>
              <a:t>( </a:t>
            </a:r>
            <a:r>
              <a:rPr lang="en-MY" sz="2000" b="1" dirty="0" err="1" smtClean="0">
                <a:solidFill>
                  <a:srgbClr val="002060"/>
                </a:solidFill>
              </a:rPr>
              <a:t>Hadis</a:t>
            </a:r>
            <a:r>
              <a:rPr lang="en-MY" sz="2000" b="1" dirty="0" smtClean="0">
                <a:solidFill>
                  <a:srgbClr val="002060"/>
                </a:solidFill>
              </a:rPr>
              <a:t> </a:t>
            </a:r>
            <a:r>
              <a:rPr lang="en-MY" sz="2000" b="1" dirty="0" err="1">
                <a:solidFill>
                  <a:srgbClr val="002060"/>
                </a:solidFill>
              </a:rPr>
              <a:t>riwayat</a:t>
            </a:r>
            <a:r>
              <a:rPr lang="en-MY" sz="2000" b="1" dirty="0">
                <a:solidFill>
                  <a:srgbClr val="002060"/>
                </a:solidFill>
              </a:rPr>
              <a:t> </a:t>
            </a:r>
            <a:r>
              <a:rPr lang="en-MY" sz="2000" b="1" dirty="0" smtClean="0">
                <a:solidFill>
                  <a:srgbClr val="002060"/>
                </a:solidFill>
              </a:rPr>
              <a:t>Abu </a:t>
            </a:r>
            <a:r>
              <a:rPr lang="en-MY" sz="2000" b="1" dirty="0" err="1" smtClean="0">
                <a:solidFill>
                  <a:srgbClr val="002060"/>
                </a:solidFill>
              </a:rPr>
              <a:t>Daud</a:t>
            </a:r>
            <a:r>
              <a:rPr lang="en-MY" sz="2000" b="1" dirty="0" smtClean="0">
                <a:solidFill>
                  <a:srgbClr val="002060"/>
                </a:solidFill>
              </a:rPr>
              <a:t> )</a:t>
            </a:r>
            <a:endParaRPr lang="en-US" sz="2000" b="1" dirty="0">
              <a:solidFill>
                <a:srgbClr val="002060"/>
              </a:solidFill>
            </a:endParaRPr>
          </a:p>
        </p:txBody>
      </p:sp>
      <p:sp>
        <p:nvSpPr>
          <p:cNvPr id="2" name="Oval 1"/>
          <p:cNvSpPr/>
          <p:nvPr/>
        </p:nvSpPr>
        <p:spPr>
          <a:xfrm>
            <a:off x="1752600" y="1458686"/>
            <a:ext cx="5867400" cy="685800"/>
          </a:xfrm>
          <a:prstGeom prst="ellipse">
            <a:avLst/>
          </a:prstGeom>
          <a:solidFill>
            <a:schemeClr val="accent6">
              <a:alpha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Diriwayatkan</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daripada</a:t>
            </a:r>
            <a:endPar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Abu </a:t>
            </a:r>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Hurairah</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RA</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840962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duotone>
              <a:prstClr val="black"/>
              <a:schemeClr val="accent5">
                <a:tint val="45000"/>
                <a:satMod val="400000"/>
              </a:schemeClr>
            </a:duotone>
          </a:blip>
          <a:srcRect/>
          <a:stretch>
            <a:fillRect l="-6000" r="-6000"/>
          </a:stretch>
        </a:blipFill>
        <a:effectLst/>
      </p:bgPr>
    </p:bg>
    <p:spTree>
      <p:nvGrpSpPr>
        <p:cNvPr id="1" name=""/>
        <p:cNvGrpSpPr/>
        <p:nvPr/>
      </p:nvGrpSpPr>
      <p:grpSpPr>
        <a:xfrm>
          <a:off x="0" y="0"/>
          <a:ext cx="0" cy="0"/>
          <a:chOff x="0" y="0"/>
          <a:chExt cx="0" cy="0"/>
        </a:xfrm>
      </p:grpSpPr>
      <p:sp>
        <p:nvSpPr>
          <p:cNvPr id="8" name="Cloud Callout 7"/>
          <p:cNvSpPr/>
          <p:nvPr/>
        </p:nvSpPr>
        <p:spPr>
          <a:xfrm>
            <a:off x="876300" y="219694"/>
            <a:ext cx="7617030" cy="923306"/>
          </a:xfrm>
          <a:prstGeom prst="cloudCallout">
            <a:avLst>
              <a:gd name="adj1" fmla="val -16686"/>
              <a:gd name="adj2" fmla="val 97244"/>
            </a:avLst>
          </a:prstGeom>
          <a:blipFill>
            <a:blip r:embed="rId2">
              <a:duotone>
                <a:prstClr val="black"/>
                <a:schemeClr val="accent4">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Keterangan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Hadis</a:t>
            </a:r>
            <a:endParaRPr lang="en-US" sz="3200" dirty="0"/>
          </a:p>
        </p:txBody>
      </p:sp>
      <p:sp>
        <p:nvSpPr>
          <p:cNvPr id="9" name="Rounded Rectangle 8"/>
          <p:cNvSpPr/>
          <p:nvPr/>
        </p:nvSpPr>
        <p:spPr>
          <a:xfrm>
            <a:off x="786492" y="1752600"/>
            <a:ext cx="7796645" cy="4232564"/>
          </a:xfrm>
          <a:prstGeom prst="roundRect">
            <a:avLst/>
          </a:prstGeom>
          <a:solidFill>
            <a:schemeClr val="accent5">
              <a:lumMod val="20000"/>
              <a:lumOff val="8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b="1" dirty="0" smtClean="0">
                <a:ln w="1905"/>
                <a:solidFill>
                  <a:srgbClr val="002060"/>
                </a:solidFill>
                <a:effectLst>
                  <a:innerShdw blurRad="69850" dist="43180" dir="5400000">
                    <a:srgbClr val="000000">
                      <a:alpha val="65000"/>
                    </a:srgbClr>
                  </a:innerShdw>
                </a:effectLst>
              </a:rPr>
              <a:t>Apabila </a:t>
            </a:r>
            <a:r>
              <a:rPr lang="ms-MY" sz="2800" b="1" dirty="0">
                <a:ln w="1905"/>
                <a:solidFill>
                  <a:srgbClr val="002060"/>
                </a:solidFill>
                <a:effectLst>
                  <a:innerShdw blurRad="69850" dist="43180" dir="5400000">
                    <a:srgbClr val="000000">
                      <a:alpha val="65000"/>
                    </a:srgbClr>
                  </a:innerShdw>
                </a:effectLst>
              </a:rPr>
              <a:t>menghadapi sebarang musibah, perkara yang utama patut dilakukan adalah berdoa bersungguh-sungguh memohon petunjuk dan pertolongan daripada Allah swt sebagai tempat pengaduan utama sebagaimana yang dilakukan oleh Baginda saw. Setelah itu berusaha bersungguh-sungguh menyelesaikan sesuatu perkara yang dihadapi dengan tenang.</a:t>
            </a:r>
            <a:endParaRPr lang="en-US" sz="2800" b="1"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60737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6000" r="-16000"/>
          </a:stretch>
        </a:blipFill>
        <a:effectLst/>
      </p:bgPr>
    </p:bg>
    <p:spTree>
      <p:nvGrpSpPr>
        <p:cNvPr id="1" name=""/>
        <p:cNvGrpSpPr/>
        <p:nvPr/>
      </p:nvGrpSpPr>
      <p:grpSpPr>
        <a:xfrm>
          <a:off x="0" y="0"/>
          <a:ext cx="0" cy="0"/>
          <a:chOff x="0" y="0"/>
          <a:chExt cx="0" cy="0"/>
        </a:xfrm>
      </p:grpSpPr>
      <p:sp>
        <p:nvSpPr>
          <p:cNvPr id="4" name="Cloud Callout 3"/>
          <p:cNvSpPr/>
          <p:nvPr/>
        </p:nvSpPr>
        <p:spPr>
          <a:xfrm>
            <a:off x="381000" y="219694"/>
            <a:ext cx="8458200" cy="923306"/>
          </a:xfrm>
          <a:prstGeom prst="cloudCallout">
            <a:avLst>
              <a:gd name="adj1" fmla="val -17950"/>
              <a:gd name="adj2" fmla="val 83096"/>
            </a:avLst>
          </a:prstGeom>
          <a:blipFill>
            <a:blip r:embed="rId3">
              <a:duotone>
                <a:prstClr val="black"/>
                <a:schemeClr val="accent6">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000" dirty="0"/>
          </a:p>
        </p:txBody>
      </p:sp>
      <p:sp>
        <p:nvSpPr>
          <p:cNvPr id="5" name="Rounded Rectangle 4"/>
          <p:cNvSpPr/>
          <p:nvPr/>
        </p:nvSpPr>
        <p:spPr>
          <a:xfrm>
            <a:off x="711777" y="1524000"/>
            <a:ext cx="7796645" cy="1219200"/>
          </a:xfrm>
          <a:prstGeom prst="roundRect">
            <a:avLst/>
          </a:prstGeom>
          <a:solidFill>
            <a:schemeClr val="accent6">
              <a:lumMod val="20000"/>
              <a:lumOff val="8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a:ln w="1905"/>
                <a:solidFill>
                  <a:srgbClr val="002060"/>
                </a:solidFill>
                <a:effectLst>
                  <a:innerShdw blurRad="69850" dist="43180" dir="5400000">
                    <a:srgbClr val="000000">
                      <a:alpha val="65000"/>
                    </a:srgbClr>
                  </a:innerShdw>
                </a:effectLst>
              </a:rPr>
              <a:t>Penyerahan dan redha (tenang hati walaupun menempuh sesuatu yang sukar) kepada Allah </a:t>
            </a:r>
            <a:r>
              <a:rPr lang="ms-MY" sz="2400" b="1" dirty="0" smtClean="0">
                <a:ln w="1905"/>
                <a:solidFill>
                  <a:srgbClr val="002060"/>
                </a:solidFill>
                <a:effectLst>
                  <a:innerShdw blurRad="69850" dist="43180" dir="5400000">
                    <a:srgbClr val="000000">
                      <a:alpha val="65000"/>
                    </a:srgbClr>
                  </a:innerShdw>
                </a:effectLst>
              </a:rPr>
              <a:t>SWT </a:t>
            </a:r>
            <a:r>
              <a:rPr lang="ms-MY" sz="2400" b="1" dirty="0">
                <a:ln w="1905"/>
                <a:solidFill>
                  <a:srgbClr val="002060"/>
                </a:solidFill>
                <a:effectLst>
                  <a:innerShdw blurRad="69850" dist="43180" dir="5400000">
                    <a:srgbClr val="000000">
                      <a:alpha val="65000"/>
                    </a:srgbClr>
                  </a:innerShdw>
                </a:effectLst>
              </a:rPr>
              <a:t>setelah melakukan usaha yang sepenuhnya </a:t>
            </a:r>
            <a:endParaRPr lang="en-US" sz="2400" b="1" dirty="0">
              <a:ln w="1905"/>
              <a:solidFill>
                <a:srgbClr val="002060"/>
              </a:solidFill>
              <a:effectLst>
                <a:innerShdw blurRad="69850" dist="43180" dir="5400000">
                  <a:srgbClr val="000000">
                    <a:alpha val="65000"/>
                  </a:srgbClr>
                </a:innerShdw>
              </a:effectLst>
            </a:endParaRPr>
          </a:p>
        </p:txBody>
      </p:sp>
      <p:sp>
        <p:nvSpPr>
          <p:cNvPr id="7" name="Cloud Callout 6"/>
          <p:cNvSpPr/>
          <p:nvPr/>
        </p:nvSpPr>
        <p:spPr>
          <a:xfrm>
            <a:off x="380010" y="3200400"/>
            <a:ext cx="3456463" cy="694706"/>
          </a:xfrm>
          <a:prstGeom prst="cloudCallout">
            <a:avLst>
              <a:gd name="adj1" fmla="val 58822"/>
              <a:gd name="adj2" fmla="val 99816"/>
            </a:avLst>
          </a:prstGeom>
          <a:blipFill>
            <a:blip r:embed="rId3">
              <a:duotone>
                <a:prstClr val="black"/>
                <a:schemeClr val="accent2">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Contoh</a:t>
            </a:r>
            <a:endParaRPr lang="en-US" sz="3000" dirty="0"/>
          </a:p>
        </p:txBody>
      </p:sp>
      <p:sp>
        <p:nvSpPr>
          <p:cNvPr id="8" name="Rounded Rectangle 7"/>
          <p:cNvSpPr/>
          <p:nvPr/>
        </p:nvSpPr>
        <p:spPr>
          <a:xfrm>
            <a:off x="695943" y="4267200"/>
            <a:ext cx="7796645" cy="2133600"/>
          </a:xfrm>
          <a:prstGeom prst="roundRect">
            <a:avLst/>
          </a:prstGeom>
          <a:solidFill>
            <a:schemeClr val="accent5">
              <a:lumMod val="40000"/>
              <a:lumOff val="6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n w="1905"/>
                <a:solidFill>
                  <a:srgbClr val="002060"/>
                </a:solidFill>
                <a:effectLst>
                  <a:innerShdw blurRad="69850" dist="43180" dir="5400000">
                    <a:srgbClr val="000000">
                      <a:alpha val="65000"/>
                    </a:srgbClr>
                  </a:innerShdw>
                </a:effectLst>
              </a:rPr>
              <a:t>Baginda SAW </a:t>
            </a:r>
            <a:r>
              <a:rPr lang="ms-MY" sz="2400" b="1" dirty="0">
                <a:ln w="1905"/>
                <a:solidFill>
                  <a:srgbClr val="002060"/>
                </a:solidFill>
                <a:effectLst>
                  <a:innerShdw blurRad="69850" dist="43180" dir="5400000">
                    <a:srgbClr val="000000">
                      <a:alpha val="65000"/>
                    </a:srgbClr>
                  </a:innerShdw>
                </a:effectLst>
              </a:rPr>
              <a:t>pernah pergi ke Taif  untuk menyampaikan dakwah di sana. Setelah beberapa hari berdakwah, masyarakat Taif menolak dakwah Baginda </a:t>
            </a:r>
            <a:r>
              <a:rPr lang="ms-MY" sz="2400" b="1" dirty="0" smtClean="0">
                <a:ln w="1905"/>
                <a:solidFill>
                  <a:srgbClr val="002060"/>
                </a:solidFill>
                <a:effectLst>
                  <a:innerShdw blurRad="69850" dist="43180" dir="5400000">
                    <a:srgbClr val="000000">
                      <a:alpha val="65000"/>
                    </a:srgbClr>
                  </a:innerShdw>
                </a:effectLst>
              </a:rPr>
              <a:t>SAW </a:t>
            </a:r>
            <a:r>
              <a:rPr lang="ms-MY" sz="2400" b="1" dirty="0">
                <a:ln w="1905"/>
                <a:solidFill>
                  <a:srgbClr val="002060"/>
                </a:solidFill>
                <a:effectLst>
                  <a:innerShdw blurRad="69850" dist="43180" dir="5400000">
                    <a:srgbClr val="000000">
                      <a:alpha val="65000"/>
                    </a:srgbClr>
                  </a:innerShdw>
                </a:effectLst>
              </a:rPr>
              <a:t>secara terang-terangan. Mereka menghalau Nabi saw sambil melontar batu-batu sehingga berdarah tumit Baginda </a:t>
            </a:r>
            <a:r>
              <a:rPr lang="ms-MY" sz="2400" b="1" dirty="0" smtClean="0">
                <a:ln w="1905"/>
                <a:solidFill>
                  <a:srgbClr val="002060"/>
                </a:solidFill>
                <a:effectLst>
                  <a:innerShdw blurRad="69850" dist="43180" dir="5400000">
                    <a:srgbClr val="000000">
                      <a:alpha val="65000"/>
                    </a:srgbClr>
                  </a:innerShdw>
                </a:effectLst>
              </a:rPr>
              <a:t>SAW</a:t>
            </a:r>
            <a:endParaRPr lang="en-US" sz="2400" b="1"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98524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duotone>
              <a:prstClr val="black"/>
              <a:schemeClr val="accent5">
                <a:tint val="45000"/>
                <a:satMod val="400000"/>
              </a:schemeClr>
            </a:duotone>
          </a:blip>
          <a:srcRect/>
          <a:stretch>
            <a:fillRect l="-6000" r="-6000"/>
          </a:stretch>
        </a:blipFill>
        <a:effectLst/>
      </p:bgPr>
    </p:bg>
    <p:spTree>
      <p:nvGrpSpPr>
        <p:cNvPr id="1" name=""/>
        <p:cNvGrpSpPr/>
        <p:nvPr/>
      </p:nvGrpSpPr>
      <p:grpSpPr>
        <a:xfrm>
          <a:off x="0" y="0"/>
          <a:ext cx="0" cy="0"/>
          <a:chOff x="0" y="0"/>
          <a:chExt cx="0" cy="0"/>
        </a:xfrm>
      </p:grpSpPr>
      <p:sp>
        <p:nvSpPr>
          <p:cNvPr id="6" name="Plaque 5"/>
          <p:cNvSpPr/>
          <p:nvPr/>
        </p:nvSpPr>
        <p:spPr>
          <a:xfrm>
            <a:off x="292925" y="228601"/>
            <a:ext cx="8610599" cy="838199"/>
          </a:xfrm>
          <a:prstGeom prst="plaque">
            <a:avLst>
              <a:gd name="adj" fmla="val 30131"/>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berdoa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mengadu</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SWT</a:t>
            </a:r>
            <a:endParaRPr lang="en-US" sz="2800" dirty="0"/>
          </a:p>
        </p:txBody>
      </p:sp>
      <p:sp>
        <p:nvSpPr>
          <p:cNvPr id="10" name="Rectangle 9"/>
          <p:cNvSpPr/>
          <p:nvPr/>
        </p:nvSpPr>
        <p:spPr>
          <a:xfrm>
            <a:off x="292925" y="1676400"/>
            <a:ext cx="8382000" cy="4524315"/>
          </a:xfrm>
          <a:prstGeom prst="rect">
            <a:avLst/>
          </a:prstGeom>
        </p:spPr>
        <p:txBody>
          <a:bodyPr wrap="square">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Ya</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Allah!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Sesungguhnya</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aku</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mengadu</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kepadaMu</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lemah</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kekuatan</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helah</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serta</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hinanya</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daku</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pada</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pandangan</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manusia</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wahai</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Tuhan</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amat</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mengasihani</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Engkaulah</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Tuhan</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bagi</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orang-orang yang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lemah</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Namun</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begitu</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jika</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Kamu</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tidak</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murkakan</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daku</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aku</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tidak</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peduli</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apa</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pun yang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berlaku</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pada</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ku</a:t>
            </a: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ar-SA"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0923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6000" r="-16000"/>
          </a:stretch>
        </a:blipFill>
        <a:effectLst/>
      </p:bgPr>
    </p:bg>
    <p:spTree>
      <p:nvGrpSpPr>
        <p:cNvPr id="1" name=""/>
        <p:cNvGrpSpPr/>
        <p:nvPr/>
      </p:nvGrpSpPr>
      <p:grpSpPr>
        <a:xfrm>
          <a:off x="0" y="0"/>
          <a:ext cx="0" cy="0"/>
          <a:chOff x="0" y="0"/>
          <a:chExt cx="0" cy="0"/>
        </a:xfrm>
      </p:grpSpPr>
      <p:sp>
        <p:nvSpPr>
          <p:cNvPr id="7" name="Cloud Callout 6"/>
          <p:cNvSpPr/>
          <p:nvPr/>
        </p:nvSpPr>
        <p:spPr>
          <a:xfrm>
            <a:off x="228600" y="457200"/>
            <a:ext cx="6096990" cy="694706"/>
          </a:xfrm>
          <a:prstGeom prst="cloudCallout">
            <a:avLst>
              <a:gd name="adj1" fmla="val 45383"/>
              <a:gd name="adj2" fmla="val 156226"/>
            </a:avLst>
          </a:prstGeom>
          <a:blipFill>
            <a:blip r:embed="rId3">
              <a:duotone>
                <a:prstClr val="black"/>
                <a:schemeClr val="accent2">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Intisari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endParaRPr lang="en-US" sz="3000" dirty="0"/>
          </a:p>
        </p:txBody>
      </p:sp>
      <p:sp>
        <p:nvSpPr>
          <p:cNvPr id="8" name="Rounded Rectangle 7"/>
          <p:cNvSpPr/>
          <p:nvPr/>
        </p:nvSpPr>
        <p:spPr>
          <a:xfrm>
            <a:off x="914400" y="1447800"/>
            <a:ext cx="7543800" cy="1219200"/>
          </a:xfrm>
          <a:prstGeom prst="roundRect">
            <a:avLst/>
          </a:prstGeom>
          <a:solidFill>
            <a:schemeClr val="accent5">
              <a:lumMod val="40000"/>
              <a:lumOff val="6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200" b="1" dirty="0">
                <a:ln w="1905"/>
                <a:solidFill>
                  <a:srgbClr val="002060"/>
                </a:solidFill>
                <a:effectLst>
                  <a:innerShdw blurRad="69850" dist="43180" dir="5400000">
                    <a:srgbClr val="000000">
                      <a:alpha val="65000"/>
                    </a:srgbClr>
                  </a:innerShdw>
                </a:effectLst>
              </a:rPr>
              <a:t>Baginda </a:t>
            </a:r>
            <a:r>
              <a:rPr lang="ms-MY" sz="3200" b="1" dirty="0" smtClean="0">
                <a:ln w="1905"/>
                <a:solidFill>
                  <a:srgbClr val="002060"/>
                </a:solidFill>
                <a:effectLst>
                  <a:innerShdw blurRad="69850" dist="43180" dir="5400000">
                    <a:srgbClr val="000000">
                      <a:alpha val="65000"/>
                    </a:srgbClr>
                  </a:innerShdw>
                </a:effectLst>
              </a:rPr>
              <a:t>SAW </a:t>
            </a:r>
            <a:r>
              <a:rPr lang="ms-MY" sz="3200" b="1" dirty="0">
                <a:ln w="1905"/>
                <a:solidFill>
                  <a:srgbClr val="002060"/>
                </a:solidFill>
                <a:effectLst>
                  <a:innerShdw blurRad="69850" dist="43180" dir="5400000">
                    <a:srgbClr val="000000">
                      <a:alpha val="65000"/>
                    </a:srgbClr>
                  </a:innerShdw>
                </a:effectLst>
              </a:rPr>
              <a:t>sentiasa mengadu kepada Allah apa yang </a:t>
            </a:r>
            <a:r>
              <a:rPr lang="ms-MY" sz="3200" b="1" dirty="0" smtClean="0">
                <a:ln w="1905"/>
                <a:solidFill>
                  <a:srgbClr val="002060"/>
                </a:solidFill>
                <a:effectLst>
                  <a:innerShdw blurRad="69850" dist="43180" dir="5400000">
                    <a:srgbClr val="000000">
                      <a:alpha val="65000"/>
                    </a:srgbClr>
                  </a:innerShdw>
                </a:effectLst>
              </a:rPr>
              <a:t>berlaku</a:t>
            </a:r>
            <a:endParaRPr lang="en-US" sz="3200" b="1" dirty="0">
              <a:ln w="1905"/>
              <a:solidFill>
                <a:srgbClr val="002060"/>
              </a:solidFill>
              <a:effectLst>
                <a:innerShdw blurRad="69850" dist="43180" dir="5400000">
                  <a:srgbClr val="000000">
                    <a:alpha val="65000"/>
                  </a:srgbClr>
                </a:innerShdw>
              </a:effectLst>
            </a:endParaRPr>
          </a:p>
        </p:txBody>
      </p:sp>
      <p:sp>
        <p:nvSpPr>
          <p:cNvPr id="4" name="Rounded Rectangle 3"/>
          <p:cNvSpPr/>
          <p:nvPr/>
        </p:nvSpPr>
        <p:spPr>
          <a:xfrm>
            <a:off x="890155" y="4876800"/>
            <a:ext cx="7644245" cy="1752600"/>
          </a:xfrm>
          <a:prstGeom prst="roundRect">
            <a:avLst/>
          </a:prstGeom>
          <a:solidFill>
            <a:schemeClr val="accent5">
              <a:lumMod val="40000"/>
              <a:lumOff val="6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200" b="1" dirty="0" smtClean="0">
                <a:ln w="1905"/>
                <a:solidFill>
                  <a:srgbClr val="002060"/>
                </a:solidFill>
                <a:effectLst>
                  <a:innerShdw blurRad="69850" dist="43180" dir="5400000">
                    <a:srgbClr val="000000">
                      <a:alpha val="65000"/>
                    </a:srgbClr>
                  </a:innerShdw>
                </a:effectLst>
              </a:rPr>
              <a:t>Di </a:t>
            </a:r>
            <a:r>
              <a:rPr lang="ms-MY" sz="3200" b="1" dirty="0">
                <a:ln w="1905"/>
                <a:solidFill>
                  <a:srgbClr val="002060"/>
                </a:solidFill>
                <a:effectLst>
                  <a:innerShdw blurRad="69850" dist="43180" dir="5400000">
                    <a:srgbClr val="000000">
                      <a:alpha val="65000"/>
                    </a:srgbClr>
                  </a:innerShdw>
                </a:effectLst>
              </a:rPr>
              <a:t>sebalik derita dan sengsara, redha Allah adalah yang lebih utama dalam perjuangan </a:t>
            </a:r>
            <a:r>
              <a:rPr lang="ms-MY" sz="3200" b="1" dirty="0" smtClean="0">
                <a:ln w="1905"/>
                <a:solidFill>
                  <a:srgbClr val="002060"/>
                </a:solidFill>
                <a:effectLst>
                  <a:innerShdw blurRad="69850" dist="43180" dir="5400000">
                    <a:srgbClr val="000000">
                      <a:alpha val="65000"/>
                    </a:srgbClr>
                  </a:innerShdw>
                </a:effectLst>
              </a:rPr>
              <a:t>Baginda SAW</a:t>
            </a:r>
            <a:endParaRPr lang="en-US" sz="3200" b="1" dirty="0">
              <a:ln w="1905"/>
              <a:solidFill>
                <a:srgbClr val="002060"/>
              </a:solidFill>
              <a:effectLst>
                <a:innerShdw blurRad="69850" dist="43180" dir="5400000">
                  <a:srgbClr val="000000">
                    <a:alpha val="65000"/>
                  </a:srgbClr>
                </a:innerShdw>
              </a:effectLst>
            </a:endParaRPr>
          </a:p>
        </p:txBody>
      </p:sp>
      <p:sp>
        <p:nvSpPr>
          <p:cNvPr id="5" name="Rounded Rectangle 4"/>
          <p:cNvSpPr/>
          <p:nvPr/>
        </p:nvSpPr>
        <p:spPr>
          <a:xfrm>
            <a:off x="890155" y="2971800"/>
            <a:ext cx="7623463" cy="1600200"/>
          </a:xfrm>
          <a:prstGeom prst="roundRect">
            <a:avLst/>
          </a:prstGeom>
          <a:solidFill>
            <a:schemeClr val="accent5">
              <a:lumMod val="40000"/>
              <a:lumOff val="6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200" b="1" dirty="0" smtClean="0">
                <a:ln w="1905"/>
                <a:solidFill>
                  <a:srgbClr val="002060"/>
                </a:solidFill>
                <a:effectLst>
                  <a:innerShdw blurRad="69850" dist="43180" dir="5400000">
                    <a:srgbClr val="000000">
                      <a:alpha val="65000"/>
                    </a:srgbClr>
                  </a:innerShdw>
                </a:effectLst>
              </a:rPr>
              <a:t>Rasulullah </a:t>
            </a:r>
            <a:r>
              <a:rPr lang="ms-MY" sz="3200" b="1" dirty="0">
                <a:ln w="1905"/>
                <a:solidFill>
                  <a:srgbClr val="002060"/>
                </a:solidFill>
                <a:effectLst>
                  <a:innerShdw blurRad="69850" dist="43180" dir="5400000">
                    <a:srgbClr val="000000">
                      <a:alpha val="65000"/>
                    </a:srgbClr>
                  </a:innerShdw>
                </a:effectLst>
              </a:rPr>
              <a:t>SAW mengajarkan kepada kita bagaimana mencapai ketenangan dan redha Allah</a:t>
            </a:r>
            <a:endParaRPr lang="en-US" sz="3200" b="1"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5250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6000" r="-16000"/>
          </a:stretch>
        </a:blipFill>
        <a:effectLst/>
      </p:bgPr>
    </p:bg>
    <p:spTree>
      <p:nvGrpSpPr>
        <p:cNvPr id="1" name=""/>
        <p:cNvGrpSpPr/>
        <p:nvPr/>
      </p:nvGrpSpPr>
      <p:grpSpPr>
        <a:xfrm>
          <a:off x="0" y="0"/>
          <a:ext cx="0" cy="0"/>
          <a:chOff x="0" y="0"/>
          <a:chExt cx="0" cy="0"/>
        </a:xfrm>
      </p:grpSpPr>
      <p:sp>
        <p:nvSpPr>
          <p:cNvPr id="7" name="Cloud Callout 6"/>
          <p:cNvSpPr/>
          <p:nvPr/>
        </p:nvSpPr>
        <p:spPr>
          <a:xfrm>
            <a:off x="817418" y="304800"/>
            <a:ext cx="7467600" cy="838200"/>
          </a:xfrm>
          <a:prstGeom prst="cloudCallout">
            <a:avLst>
              <a:gd name="adj1" fmla="val 2605"/>
              <a:gd name="adj2" fmla="val 120807"/>
            </a:avLst>
          </a:prstGeom>
          <a:blipFill>
            <a:blip r:embed="rId3">
              <a:duotone>
                <a:prstClr val="black"/>
                <a:schemeClr val="accent1">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Zikir</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Pagi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Petang</a:t>
            </a:r>
            <a:endParaRPr lang="en-US" sz="3000" dirty="0"/>
          </a:p>
        </p:txBody>
      </p:sp>
      <p:sp>
        <p:nvSpPr>
          <p:cNvPr id="8" name="Rounded Rectangle 7"/>
          <p:cNvSpPr/>
          <p:nvPr/>
        </p:nvSpPr>
        <p:spPr>
          <a:xfrm>
            <a:off x="831273" y="3352800"/>
            <a:ext cx="7796645" cy="2895600"/>
          </a:xfrm>
          <a:prstGeom prst="roundRect">
            <a:avLst/>
          </a:prstGeom>
          <a:solidFill>
            <a:schemeClr val="accent5">
              <a:lumMod val="20000"/>
              <a:lumOff val="8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200" b="1" dirty="0">
                <a:ln w="1905"/>
                <a:solidFill>
                  <a:srgbClr val="002060"/>
                </a:solidFill>
                <a:effectLst>
                  <a:innerShdw blurRad="69850" dist="43180" dir="5400000">
                    <a:srgbClr val="000000">
                      <a:alpha val="65000"/>
                    </a:srgbClr>
                  </a:innerShdw>
                </a:effectLst>
              </a:rPr>
              <a:t>Yang bermaksud </a:t>
            </a:r>
            <a:r>
              <a:rPr lang="ms-MY" sz="3200" b="1" dirty="0" smtClean="0">
                <a:ln w="1905"/>
                <a:solidFill>
                  <a:srgbClr val="002060"/>
                </a:solidFill>
                <a:effectLst>
                  <a:innerShdw blurRad="69850" dist="43180" dir="5400000">
                    <a:srgbClr val="000000">
                      <a:alpha val="65000"/>
                    </a:srgbClr>
                  </a:innerShdw>
                </a:effectLst>
              </a:rPr>
              <a:t>: </a:t>
            </a:r>
            <a:r>
              <a:rPr lang="ms-MY" sz="3200" b="1" dirty="0">
                <a:ln w="1905"/>
                <a:solidFill>
                  <a:srgbClr val="FF0000"/>
                </a:solidFill>
                <a:effectLst>
                  <a:innerShdw blurRad="69850" dist="43180" dir="5400000">
                    <a:srgbClr val="000000">
                      <a:alpha val="65000"/>
                    </a:srgbClr>
                  </a:innerShdw>
                </a:effectLst>
              </a:rPr>
              <a:t>Aku meredhai kamu ya Allah sebenar-benar Tuhan, </a:t>
            </a:r>
            <a:r>
              <a:rPr lang="ms-MY" sz="3200" b="1" dirty="0">
                <a:ln w="1905"/>
                <a:solidFill>
                  <a:schemeClr val="accent5">
                    <a:lumMod val="50000"/>
                  </a:schemeClr>
                </a:solidFill>
                <a:effectLst>
                  <a:innerShdw blurRad="69850" dist="43180" dir="5400000">
                    <a:srgbClr val="000000">
                      <a:alpha val="65000"/>
                    </a:srgbClr>
                  </a:innerShdw>
                </a:effectLst>
              </a:rPr>
              <a:t>Aku meredhai agama Islam sebenar-sebenar agama dan </a:t>
            </a:r>
            <a:r>
              <a:rPr lang="ms-MY" sz="3200" b="1" dirty="0">
                <a:ln w="1905"/>
                <a:solidFill>
                  <a:srgbClr val="002060"/>
                </a:solidFill>
                <a:effectLst>
                  <a:innerShdw blurRad="69850" dist="43180" dir="5400000">
                    <a:srgbClr val="000000">
                      <a:alpha val="65000"/>
                    </a:srgbClr>
                  </a:innerShdw>
                </a:effectLst>
              </a:rPr>
              <a:t>Aku meredhai Nabi Muhammad </a:t>
            </a:r>
            <a:r>
              <a:rPr lang="ms-MY" sz="3200" b="1" dirty="0" smtClean="0">
                <a:ln w="1905"/>
                <a:solidFill>
                  <a:srgbClr val="002060"/>
                </a:solidFill>
                <a:effectLst>
                  <a:innerShdw blurRad="69850" dist="43180" dir="5400000">
                    <a:srgbClr val="000000">
                      <a:alpha val="65000"/>
                    </a:srgbClr>
                  </a:innerShdw>
                </a:effectLst>
              </a:rPr>
              <a:t>SAW </a:t>
            </a:r>
            <a:r>
              <a:rPr lang="ms-MY" sz="3200" b="1" dirty="0">
                <a:ln w="1905"/>
                <a:solidFill>
                  <a:srgbClr val="002060"/>
                </a:solidFill>
                <a:effectLst>
                  <a:innerShdw blurRad="69850" dist="43180" dir="5400000">
                    <a:srgbClr val="000000">
                      <a:alpha val="65000"/>
                    </a:srgbClr>
                  </a:innerShdw>
                </a:effectLst>
              </a:rPr>
              <a:t>sebenar-benar </a:t>
            </a:r>
            <a:r>
              <a:rPr lang="ms-MY" sz="3200" b="1" dirty="0" smtClean="0">
                <a:ln w="1905"/>
                <a:solidFill>
                  <a:srgbClr val="002060"/>
                </a:solidFill>
                <a:effectLst>
                  <a:innerShdw blurRad="69850" dist="43180" dir="5400000">
                    <a:srgbClr val="000000">
                      <a:alpha val="65000"/>
                    </a:srgbClr>
                  </a:innerShdw>
                </a:effectLst>
              </a:rPr>
              <a:t>Nabi</a:t>
            </a:r>
            <a:endParaRPr lang="en-US" sz="3200" b="1" dirty="0">
              <a:ln w="1905"/>
              <a:solidFill>
                <a:srgbClr val="002060"/>
              </a:solidFill>
              <a:effectLst>
                <a:innerShdw blurRad="69850" dist="43180" dir="5400000">
                  <a:srgbClr val="000000">
                    <a:alpha val="65000"/>
                  </a:srgbClr>
                </a:innerShdw>
              </a:effectLst>
            </a:endParaRPr>
          </a:p>
        </p:txBody>
      </p:sp>
      <p:sp>
        <p:nvSpPr>
          <p:cNvPr id="2" name="Rectangle 1"/>
          <p:cNvSpPr/>
          <p:nvPr/>
        </p:nvSpPr>
        <p:spPr>
          <a:xfrm>
            <a:off x="593687" y="1904999"/>
            <a:ext cx="8271816" cy="1047979"/>
          </a:xfrm>
          <a:prstGeom prst="rect">
            <a:avLst/>
          </a:prstGeom>
        </p:spPr>
        <p:txBody>
          <a:bodyPr wrap="none">
            <a:spAutoFit/>
            <a:scene3d>
              <a:camera prst="orthographicFront"/>
              <a:lightRig rig="threePt" dir="t"/>
            </a:scene3d>
            <a:sp3d extrusionH="57150">
              <a:bevelT w="38100" h="38100" prst="angle"/>
            </a:sp3d>
          </a:bodyPr>
          <a:lstStyle/>
          <a:p>
            <a:pPr algn="ctr" rtl="1">
              <a:lnSpc>
                <a:spcPct val="115000"/>
              </a:lnSpc>
              <a:spcAft>
                <a:spcPts val="1000"/>
              </a:spcAft>
            </a:pPr>
            <a:r>
              <a:rPr lang="ar-SA"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a typeface="Calibri"/>
                <a:cs typeface="Traditional Arabic"/>
              </a:rPr>
              <a:t>رَضِيتُ بِاللَّهِ رَبًّا، وَبِالإِسْلامِ دِينًا، وَبِمُحَمَّدٍ نَبِيًّا</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a typeface="Times New Roman"/>
              <a:cs typeface="Arial"/>
            </a:endParaRPr>
          </a:p>
        </p:txBody>
      </p:sp>
    </p:spTree>
    <p:extLst>
      <p:ext uri="{BB962C8B-B14F-4D97-AF65-F5344CB8AC3E}">
        <p14:creationId xmlns:p14="http://schemas.microsoft.com/office/powerpoint/2010/main" val="980460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997975"/>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18000" r="-18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44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12000" r="-12000"/>
          </a:stretch>
        </a:blipFill>
        <a:effectLst/>
      </p:bgPr>
    </p:bg>
    <p:spTree>
      <p:nvGrpSpPr>
        <p:cNvPr id="1" name=""/>
        <p:cNvGrpSpPr/>
        <p:nvPr/>
      </p:nvGrpSpPr>
      <p:grpSpPr>
        <a:xfrm>
          <a:off x="0" y="0"/>
          <a:ext cx="0" cy="0"/>
          <a:chOff x="0" y="0"/>
          <a:chExt cx="0" cy="0"/>
        </a:xfrm>
      </p:grpSpPr>
      <p:sp>
        <p:nvSpPr>
          <p:cNvPr id="6" name="Rectangle 5"/>
          <p:cNvSpPr/>
          <p:nvPr/>
        </p:nvSpPr>
        <p:spPr>
          <a:xfrm>
            <a:off x="-38100" y="1214259"/>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43552"/>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2" name="Rounded Rectangle 1"/>
          <p:cNvSpPr/>
          <p:nvPr/>
        </p:nvSpPr>
        <p:spPr>
          <a:xfrm>
            <a:off x="914400" y="228600"/>
            <a:ext cx="7467600" cy="76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defRPr/>
            </a:pPr>
            <a:r>
              <a:rPr lang="en-US" sz="32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itchFamily="2" charset="-79"/>
                <a:cs typeface="Aharoni" pitchFamily="2" charset="-79"/>
              </a:rPr>
              <a:t>Doa</a:t>
            </a: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itchFamily="2" charset="-79"/>
                <a:cs typeface="Aharoni" pitchFamily="2" charset="-79"/>
              </a:rPr>
              <a:t> </a:t>
            </a:r>
            <a:r>
              <a:rPr lang="en-US" sz="32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itchFamily="2" charset="-79"/>
                <a:cs typeface="Aharoni" pitchFamily="2" charset="-79"/>
              </a:rPr>
              <a:t>Antara</a:t>
            </a: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itchFamily="2" charset="-79"/>
                <a:cs typeface="Aharoni" pitchFamily="2" charset="-79"/>
              </a:rPr>
              <a:t> </a:t>
            </a:r>
            <a:r>
              <a:rPr lang="en-US" sz="32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itchFamily="2" charset="-79"/>
                <a:cs typeface="Aharoni" pitchFamily="2" charset="-79"/>
              </a:rPr>
              <a:t>Dua</a:t>
            </a: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itchFamily="2" charset="-79"/>
                <a:cs typeface="Aharoni" pitchFamily="2" charset="-79"/>
              </a:rPr>
              <a:t> Khutbah</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000"/>
                            </p:stCondLst>
                            <p:childTnLst>
                              <p:par>
                                <p:cTn id="9" presetID="53" presetClass="entr" presetSubtype="16" fill="hold" grpId="0" nodeType="afterEffect">
                                  <p:stCondLst>
                                    <p:cond delay="550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35000" t="9000" r="-35000" b="-10000"/>
          </a:stretch>
        </a:blipFill>
        <a:effectLst/>
      </p:bgPr>
    </p:bg>
    <p:spTree>
      <p:nvGrpSpPr>
        <p:cNvPr id="1" name=""/>
        <p:cNvGrpSpPr/>
        <p:nvPr/>
      </p:nvGrpSpPr>
      <p:grpSpPr>
        <a:xfrm>
          <a:off x="0" y="0"/>
          <a:ext cx="0" cy="0"/>
          <a:chOff x="0" y="0"/>
          <a:chExt cx="0" cy="0"/>
        </a:xfrm>
      </p:grpSpPr>
      <p:sp>
        <p:nvSpPr>
          <p:cNvPr id="4" name="Rounded Rectangle 3"/>
          <p:cNvSpPr/>
          <p:nvPr/>
        </p:nvSpPr>
        <p:spPr>
          <a:xfrm>
            <a:off x="2286000" y="426719"/>
            <a:ext cx="4800600" cy="716281"/>
          </a:xfrm>
          <a:prstGeom prst="roundRect">
            <a:avLst>
              <a:gd name="adj" fmla="val 50000"/>
            </a:avLst>
          </a:prstGeom>
        </p:spPr>
        <p:style>
          <a:lnRef idx="0">
            <a:schemeClr val="dk1"/>
          </a:lnRef>
          <a:fillRef idx="3">
            <a:schemeClr val="dk1"/>
          </a:fillRef>
          <a:effectRef idx="3">
            <a:schemeClr val="dk1"/>
          </a:effectRef>
          <a:fontRef idx="minor">
            <a:schemeClr val="lt1"/>
          </a:fontRef>
        </p:style>
        <p:txBody>
          <a:bodyPr rtlCol="0" anchor="ctr"/>
          <a:lstStyle/>
          <a:p>
            <a:pPr algn="ctr"/>
            <a:r>
              <a:rPr lang="it-IT" sz="2800" b="1" dirty="0" smtClean="0">
                <a:ln w="1905"/>
                <a:solidFill>
                  <a:srgbClr val="FFFF00"/>
                </a:solidFill>
                <a:effectLst>
                  <a:innerShdw blurRad="69850" dist="43180" dir="5400000">
                    <a:srgbClr val="000000">
                      <a:alpha val="65000"/>
                    </a:srgbClr>
                  </a:innerShdw>
                </a:effectLst>
                <a:latin typeface="Arial Black" pitchFamily="34" charset="0"/>
              </a:rPr>
              <a:t>PESANAN KHATIB</a:t>
            </a:r>
            <a:endParaRPr lang="en-US" sz="2800" b="1" dirty="0">
              <a:ln w="1905"/>
              <a:solidFill>
                <a:srgbClr val="FFFF00"/>
              </a:solidFill>
              <a:effectLst>
                <a:innerShdw blurRad="69850" dist="43180" dir="5400000">
                  <a:srgbClr val="000000">
                    <a:alpha val="65000"/>
                  </a:srgbClr>
                </a:innerShdw>
              </a:effectLst>
              <a:latin typeface="Arial Black" pitchFamily="34" charset="0"/>
            </a:endParaRPr>
          </a:p>
        </p:txBody>
      </p:sp>
      <p:sp>
        <p:nvSpPr>
          <p:cNvPr id="5" name="Rectangle 4"/>
          <p:cNvSpPr/>
          <p:nvPr/>
        </p:nvSpPr>
        <p:spPr>
          <a:xfrm>
            <a:off x="838200" y="1676400"/>
            <a:ext cx="7620000" cy="4293483"/>
          </a:xfrm>
          <a:prstGeom prst="rect">
            <a:avLst/>
          </a:prstGeom>
          <a:solidFill>
            <a:schemeClr val="bg1">
              <a:alpha val="66000"/>
            </a:schemeClr>
          </a:solidFill>
        </p:spPr>
        <p:txBody>
          <a:bodyPr wrap="square">
            <a:spAutoFit/>
          </a:bodyPr>
          <a:lstStyle/>
          <a:p>
            <a:pPr algn="just"/>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Khatib</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ingin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mengambil</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kesempatan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untuk</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mengajak</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sidang</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umaat</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umat</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slam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agar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lebih</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cakna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kepada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golongan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fakir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miskin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dengan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menyalurkan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zakat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kepada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algn="just"/>
            <a:endParaRPr lang="en-US" sz="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2850" b="1" dirty="0" err="1" smtClean="0">
                <a:ln w="1905"/>
                <a:solidFill>
                  <a:srgbClr val="20431D"/>
                </a:solidFill>
                <a:effectLst>
                  <a:innerShdw blurRad="69850" dist="43180" dir="5400000">
                    <a:srgbClr val="000000">
                      <a:alpha val="65000"/>
                    </a:srgbClr>
                  </a:innerShdw>
                </a:effectLst>
              </a:rPr>
              <a:t>Majlis</a:t>
            </a:r>
            <a:r>
              <a:rPr lang="en-US" sz="2850" b="1" dirty="0" smtClean="0">
                <a:ln w="1905"/>
                <a:solidFill>
                  <a:srgbClr val="20431D"/>
                </a:solidFill>
                <a:effectLst>
                  <a:innerShdw blurRad="69850" dist="43180" dir="5400000">
                    <a:srgbClr val="000000">
                      <a:alpha val="65000"/>
                    </a:srgbClr>
                  </a:innerShdw>
                </a:effectLst>
              </a:rPr>
              <a:t> </a:t>
            </a:r>
            <a:r>
              <a:rPr lang="en-US" sz="2850" b="1" dirty="0">
                <a:ln w="1905"/>
                <a:solidFill>
                  <a:srgbClr val="20431D"/>
                </a:solidFill>
                <a:effectLst>
                  <a:innerShdw blurRad="69850" dist="43180" dir="5400000">
                    <a:srgbClr val="000000">
                      <a:alpha val="65000"/>
                    </a:srgbClr>
                  </a:innerShdw>
                </a:effectLst>
              </a:rPr>
              <a:t>Agama Islam </a:t>
            </a:r>
            <a:r>
              <a:rPr lang="en-US" sz="2850" b="1" dirty="0" err="1">
                <a:ln w="1905"/>
                <a:solidFill>
                  <a:srgbClr val="20431D"/>
                </a:solidFill>
                <a:effectLst>
                  <a:innerShdw blurRad="69850" dist="43180" dir="5400000">
                    <a:srgbClr val="000000">
                      <a:alpha val="65000"/>
                    </a:srgbClr>
                  </a:innerShdw>
                </a:effectLst>
              </a:rPr>
              <a:t>dan</a:t>
            </a:r>
            <a:r>
              <a:rPr lang="en-US" sz="2850" b="1" dirty="0">
                <a:ln w="1905"/>
                <a:solidFill>
                  <a:srgbClr val="20431D"/>
                </a:solidFill>
                <a:effectLst>
                  <a:innerShdw blurRad="69850" dist="43180" dir="5400000">
                    <a:srgbClr val="000000">
                      <a:alpha val="65000"/>
                    </a:srgbClr>
                  </a:innerShdw>
                </a:effectLst>
              </a:rPr>
              <a:t> </a:t>
            </a:r>
            <a:r>
              <a:rPr lang="en-US" sz="2850" b="1" dirty="0" err="1">
                <a:ln w="1905"/>
                <a:solidFill>
                  <a:srgbClr val="20431D"/>
                </a:solidFill>
                <a:effectLst>
                  <a:innerShdw blurRad="69850" dist="43180" dir="5400000">
                    <a:srgbClr val="000000">
                      <a:alpha val="65000"/>
                    </a:srgbClr>
                  </a:innerShdw>
                </a:effectLst>
              </a:rPr>
              <a:t>Adat</a:t>
            </a:r>
            <a:r>
              <a:rPr lang="en-US" sz="2850" b="1" dirty="0">
                <a:ln w="1905"/>
                <a:solidFill>
                  <a:srgbClr val="20431D"/>
                </a:solidFill>
                <a:effectLst>
                  <a:innerShdw blurRad="69850" dist="43180" dir="5400000">
                    <a:srgbClr val="000000">
                      <a:alpha val="65000"/>
                    </a:srgbClr>
                  </a:innerShdw>
                </a:effectLst>
              </a:rPr>
              <a:t> </a:t>
            </a:r>
            <a:r>
              <a:rPr lang="en-US" sz="2850" b="1" dirty="0" err="1">
                <a:ln w="1905"/>
                <a:solidFill>
                  <a:srgbClr val="20431D"/>
                </a:solidFill>
                <a:effectLst>
                  <a:innerShdw blurRad="69850" dist="43180" dir="5400000">
                    <a:srgbClr val="000000">
                      <a:alpha val="65000"/>
                    </a:srgbClr>
                  </a:innerShdw>
                </a:effectLst>
              </a:rPr>
              <a:t>Melayu</a:t>
            </a:r>
            <a:r>
              <a:rPr lang="en-US" sz="2850" b="1" dirty="0">
                <a:ln w="1905"/>
                <a:solidFill>
                  <a:srgbClr val="20431D"/>
                </a:solidFill>
                <a:effectLst>
                  <a:innerShdw blurRad="69850" dist="43180" dir="5400000">
                    <a:srgbClr val="000000">
                      <a:alpha val="65000"/>
                    </a:srgbClr>
                  </a:innerShdw>
                </a:effectLst>
              </a:rPr>
              <a:t> (MAIDAM</a:t>
            </a:r>
            <a:r>
              <a:rPr lang="en-US" sz="2850" b="1" dirty="0" smtClean="0">
                <a:ln w="1905"/>
                <a:solidFill>
                  <a:srgbClr val="20431D"/>
                </a:solidFill>
                <a:effectLst>
                  <a:innerShdw blurRad="69850" dist="43180" dir="5400000">
                    <a:srgbClr val="000000">
                      <a:alpha val="65000"/>
                    </a:srgbClr>
                  </a:innerShdw>
                </a:effectLst>
              </a:rPr>
              <a:t>)</a:t>
            </a:r>
            <a:r>
              <a:rPr lang="en-US" sz="285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algn="just"/>
            <a:endPar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Maklumat</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berkenaan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agihan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kutipan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zakat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dipaparkan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menerusi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portal</a:t>
            </a:r>
          </a:p>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ezakat.maidam.gov.my.</a:t>
            </a:r>
          </a:p>
        </p:txBody>
      </p:sp>
    </p:spTree>
    <p:extLst>
      <p:ext uri="{BB962C8B-B14F-4D97-AF65-F5344CB8AC3E}">
        <p14:creationId xmlns:p14="http://schemas.microsoft.com/office/powerpoint/2010/main" val="413331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l="-18000" r="-18000"/>
          </a:stretch>
        </a:blipFill>
        <a:effectLst/>
      </p:bgPr>
    </p:bg>
    <p:spTree>
      <p:nvGrpSpPr>
        <p:cNvPr id="1" name=""/>
        <p:cNvGrpSpPr/>
        <p:nvPr/>
      </p:nvGrpSpPr>
      <p:grpSpPr>
        <a:xfrm>
          <a:off x="0" y="0"/>
          <a:ext cx="0" cy="0"/>
          <a:chOff x="0" y="0"/>
          <a:chExt cx="0" cy="0"/>
        </a:xfrm>
      </p:grpSpPr>
      <p:sp>
        <p:nvSpPr>
          <p:cNvPr id="3" name="Rectangle 2"/>
          <p:cNvSpPr/>
          <p:nvPr/>
        </p:nvSpPr>
        <p:spPr>
          <a:xfrm>
            <a:off x="297712" y="990600"/>
            <a:ext cx="8610600" cy="2123658"/>
          </a:xfrm>
          <a:prstGeom prst="rect">
            <a:avLst/>
          </a:prstGeom>
          <a:solidFill>
            <a:schemeClr val="accent2">
              <a:lumMod val="50000"/>
              <a:alpha val="55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a:t>
            </a:r>
          </a:p>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وَأَشْهَدُ أَنَّ سَيِّدَنَا مُحَمَّدًا عَبْدُهُ وَرَسُوْلُه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المَبْعُوْثُ رَحْمَةً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لِلْعَالَمِيْن</a:t>
            </a:r>
          </a:p>
        </p:txBody>
      </p:sp>
      <p:sp>
        <p:nvSpPr>
          <p:cNvPr id="5" name="TextBox 4"/>
          <p:cNvSpPr txBox="1"/>
          <p:nvPr/>
        </p:nvSpPr>
        <p:spPr>
          <a:xfrm>
            <a:off x="304800" y="3429000"/>
            <a:ext cx="8610600" cy="3293209"/>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a:p>
            <a:pPr algn="ctr" fontAlgn="auto">
              <a:spcBef>
                <a:spcPts val="0"/>
              </a:spcBef>
              <a:spcAft>
                <a:spcPts val="0"/>
              </a:spcAft>
              <a:defRPr/>
            </a:pPr>
            <a:endPar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yang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diutus</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untuk</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menjadi</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sekalian</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alam</a:t>
            </a:r>
            <a:endPar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381000" y="146463"/>
            <a:ext cx="8527312"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343085"/>
            <a:ext cx="8153400" cy="4524315"/>
          </a:xfrm>
          <a:prstGeom prst="rect">
            <a:avLst/>
          </a:prstGeom>
          <a:gradFill>
            <a:gsLst>
              <a:gs pos="41000">
                <a:srgbClr val="D6C6ED">
                  <a:alpha val="71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ms-MY" sz="3200" b="1" dirty="0">
                <a:solidFill>
                  <a:schemeClr val="bg2">
                    <a:lumMod val="25000"/>
                  </a:schemeClr>
                </a:solidFill>
              </a:rPr>
              <a:t>Ya Allah selamatkan kami dan seluruh ummah Islam di mana jua mereka berada. Satukanlah persaudaraan dan perpaduan ummat Islam dengan ikatan yang erat dan kukuh. </a:t>
            </a:r>
            <a:endParaRPr lang="ms-MY" sz="3200" b="1" dirty="0" smtClean="0">
              <a:solidFill>
                <a:schemeClr val="bg2">
                  <a:lumMod val="25000"/>
                </a:schemeClr>
              </a:solidFill>
            </a:endParaRPr>
          </a:p>
          <a:p>
            <a:pPr algn="ctr"/>
            <a:endParaRPr lang="ms-MY" sz="3200" b="1" dirty="0">
              <a:solidFill>
                <a:schemeClr val="accent5">
                  <a:lumMod val="50000"/>
                </a:schemeClr>
              </a:solidFill>
            </a:endParaRPr>
          </a:p>
          <a:p>
            <a:pPr algn="ctr"/>
            <a:r>
              <a:rPr lang="ms-MY" sz="3200" b="1" dirty="0">
                <a:solidFill>
                  <a:srgbClr val="002060"/>
                </a:solidFill>
              </a:rPr>
              <a:t>Mantapkanlah  iman kami dan teguhkanlah pegangan kami menurut ahli sunnah wal jamaah, peliharakanlah kami dari amalan dan pegangan aqidah yang menyeleweng. </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4749767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31642"/>
            <a:ext cx="8153400" cy="5016758"/>
          </a:xfrm>
          <a:prstGeom prst="rect">
            <a:avLst/>
          </a:prstGeom>
          <a:gradFill>
            <a:gsLst>
              <a:gs pos="41000">
                <a:srgbClr val="D6C6ED">
                  <a:alpha val="71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ms-MY" sz="3200" b="1" dirty="0" smtClean="0">
                <a:solidFill>
                  <a:srgbClr val="002060"/>
                </a:solidFill>
              </a:rPr>
              <a:t>Ya </a:t>
            </a:r>
            <a:r>
              <a:rPr lang="ms-MY" sz="3200" b="1" dirty="0">
                <a:solidFill>
                  <a:srgbClr val="002060"/>
                </a:solidFill>
              </a:rPr>
              <a:t>Allah, wahai Zat Yang Maha Pengasih. Hindarilah kami daripada segala malapetaka, bala bencana dan wabak penyakit, daripada kekejian dan kemungkaran, daripada pelbagai persengketaan, kekejaman dan huru hara, daripada kesulitan dan kesengsaraan, yang nampak mahupun yang tersembunyi</a:t>
            </a:r>
            <a:r>
              <a:rPr lang="ms-MY" sz="3200" b="1" dirty="0" smtClean="0">
                <a:solidFill>
                  <a:srgbClr val="002060"/>
                </a:solidFill>
              </a:rPr>
              <a:t>.</a:t>
            </a:r>
          </a:p>
          <a:p>
            <a:pPr algn="ctr"/>
            <a:endParaRPr lang="ms-MY" sz="3200" b="1" dirty="0">
              <a:solidFill>
                <a:srgbClr val="002060"/>
              </a:solidFill>
            </a:endParaRPr>
          </a:p>
          <a:p>
            <a:pPr algn="ctr"/>
            <a:r>
              <a:rPr lang="ms-MY" sz="3200" b="1" dirty="0" smtClean="0">
                <a:solidFill>
                  <a:srgbClr val="002060"/>
                </a:solidFill>
              </a:rPr>
              <a:t> </a:t>
            </a:r>
            <a:r>
              <a:rPr lang="ms-MY" sz="3200" b="1" dirty="0">
                <a:solidFill>
                  <a:schemeClr val="bg2">
                    <a:lumMod val="25000"/>
                  </a:schemeClr>
                </a:solidFill>
              </a:rPr>
              <a:t>Sesungguhnya Engkau Maha Berkuasa </a:t>
            </a:r>
            <a:endParaRPr lang="ms-MY" sz="3200" b="1" dirty="0" smtClean="0">
              <a:solidFill>
                <a:schemeClr val="bg2">
                  <a:lumMod val="25000"/>
                </a:schemeClr>
              </a:solidFill>
            </a:endParaRPr>
          </a:p>
          <a:p>
            <a:pPr algn="ctr"/>
            <a:r>
              <a:rPr lang="ms-MY" sz="3200" b="1" dirty="0" smtClean="0">
                <a:solidFill>
                  <a:schemeClr val="bg2">
                    <a:lumMod val="25000"/>
                  </a:schemeClr>
                </a:solidFill>
              </a:rPr>
              <a:t>atas </a:t>
            </a:r>
            <a:r>
              <a:rPr lang="ms-MY" sz="3200" b="1" dirty="0">
                <a:solidFill>
                  <a:schemeClr val="bg2">
                    <a:lumMod val="25000"/>
                  </a:schemeClr>
                </a:solidFill>
              </a:rPr>
              <a:t>segala sesuatu. </a:t>
            </a:r>
            <a:endParaRPr lang="ms-MY" sz="3200" b="1" dirty="0">
              <a:solidFill>
                <a:srgbClr val="002060"/>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8937114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683127"/>
            <a:ext cx="8153400" cy="4524315"/>
          </a:xfrm>
          <a:prstGeom prst="rect">
            <a:avLst/>
          </a:prstGeom>
          <a:gradFill>
            <a:gsLst>
              <a:gs pos="41000">
                <a:srgbClr val="D6C6ED">
                  <a:alpha val="71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ms-MY" sz="3200" b="1" dirty="0">
                <a:solidFill>
                  <a:srgbClr val="002060"/>
                </a:solidFill>
              </a:rPr>
              <a:t>Ya Allah, </a:t>
            </a:r>
            <a:endParaRPr lang="ms-MY" sz="3200" b="1" dirty="0" smtClean="0">
              <a:solidFill>
                <a:srgbClr val="002060"/>
              </a:solidFill>
            </a:endParaRPr>
          </a:p>
          <a:p>
            <a:pPr algn="ctr"/>
            <a:r>
              <a:rPr lang="ms-MY" sz="3200" b="1" dirty="0">
                <a:solidFill>
                  <a:srgbClr val="002060"/>
                </a:solidFill>
              </a:rPr>
              <a:t>L</a:t>
            </a:r>
            <a:r>
              <a:rPr lang="ms-MY" sz="3200" b="1" dirty="0" smtClean="0">
                <a:solidFill>
                  <a:srgbClr val="002060"/>
                </a:solidFill>
              </a:rPr>
              <a:t>impahkanlah </a:t>
            </a:r>
            <a:r>
              <a:rPr lang="ms-MY" sz="3200" b="1" dirty="0">
                <a:solidFill>
                  <a:srgbClr val="002060"/>
                </a:solidFill>
              </a:rPr>
              <a:t>kesabaran atas kami, teguhkanlah pendirian </a:t>
            </a:r>
            <a:r>
              <a:rPr lang="ms-MY" sz="3200" b="1" dirty="0" smtClean="0">
                <a:solidFill>
                  <a:srgbClr val="002060"/>
                </a:solidFill>
              </a:rPr>
              <a:t>kami, </a:t>
            </a:r>
          </a:p>
          <a:p>
            <a:pPr algn="ctr"/>
            <a:r>
              <a:rPr lang="ms-MY" sz="3200" b="1" dirty="0" smtClean="0">
                <a:solidFill>
                  <a:srgbClr val="002060"/>
                </a:solidFill>
              </a:rPr>
              <a:t>dan </a:t>
            </a:r>
            <a:r>
              <a:rPr lang="ms-MY" sz="3200" b="1" dirty="0">
                <a:solidFill>
                  <a:srgbClr val="002060"/>
                </a:solidFill>
              </a:rPr>
              <a:t>bantulah </a:t>
            </a:r>
            <a:r>
              <a:rPr lang="ms-MY" sz="3200" b="1" dirty="0" smtClean="0">
                <a:solidFill>
                  <a:srgbClr val="002060"/>
                </a:solidFill>
              </a:rPr>
              <a:t>kami.</a:t>
            </a:r>
          </a:p>
          <a:p>
            <a:pPr algn="ctr"/>
            <a:endParaRPr lang="ms-MY" sz="3200" b="1" dirty="0">
              <a:solidFill>
                <a:srgbClr val="002060"/>
              </a:solidFill>
            </a:endParaRPr>
          </a:p>
          <a:p>
            <a:pPr algn="ctr"/>
            <a:r>
              <a:rPr lang="ms-MY" sz="3200" b="1" dirty="0" smtClean="0">
                <a:solidFill>
                  <a:srgbClr val="002060"/>
                </a:solidFill>
              </a:rPr>
              <a:t> </a:t>
            </a:r>
            <a:r>
              <a:rPr lang="ms-MY" sz="3200" b="1" dirty="0">
                <a:solidFill>
                  <a:schemeClr val="bg2">
                    <a:lumMod val="25000"/>
                  </a:schemeClr>
                </a:solidFill>
              </a:rPr>
              <a:t>Kami memohon kepada-Mu jiwa yang tenang, lagi beriman dengan pertemuan dengan-Mu, juga redha atas keputusan-Mu serta merasa cukup puas dengan pemberian-Mu.</a:t>
            </a:r>
            <a:endParaRPr lang="ms-MY" sz="3200" b="1" dirty="0">
              <a:solidFill>
                <a:srgbClr val="002060"/>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8887585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219200"/>
            <a:ext cx="8735886" cy="5201424"/>
          </a:xfrm>
          <a:prstGeom prst="rect">
            <a:avLst/>
          </a:prstGeom>
          <a:solidFill>
            <a:schemeClr val="tx1">
              <a:alpha val="56000"/>
            </a:schemeClr>
          </a:solid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r>
              <a:rPr lang="ar-EG"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a:t>
            </a:r>
            <a:endPar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r>
              <a:rPr lang="ar-EG"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 وَالْحَمْدُ للهِ رَبِّ </a:t>
            </a: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7708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solidFill>
            <a:schemeClr val="bg1">
              <a:alpha val="55000"/>
            </a:schemeClr>
          </a:soli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22000" r="-22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18000" r="-18000"/>
          </a:stretch>
        </a:blipFill>
        <a:effectLst/>
      </p:bgPr>
    </p:bg>
    <p:spTree>
      <p:nvGrpSpPr>
        <p:cNvPr id="1" name=""/>
        <p:cNvGrpSpPr/>
        <p:nvPr/>
      </p:nvGrpSpPr>
      <p:grpSpPr>
        <a:xfrm>
          <a:off x="0" y="0"/>
          <a:ext cx="0" cy="0"/>
          <a:chOff x="0" y="0"/>
          <a:chExt cx="0" cy="0"/>
        </a:xfrm>
      </p:grpSpPr>
      <p:sp>
        <p:nvSpPr>
          <p:cNvPr id="3" name="Rectangle 2"/>
          <p:cNvSpPr/>
          <p:nvPr/>
        </p:nvSpPr>
        <p:spPr>
          <a:xfrm>
            <a:off x="107185" y="1143000"/>
            <a:ext cx="8915400" cy="1569660"/>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عَبْدِكَ وَرَسُولِكَ النَّبِيِّ الأُمِّيِّ وَعَلَى آلِهِ وَصَحْبِهِ أَجْمَعِينَ</a:t>
            </a:r>
          </a:p>
        </p:txBody>
      </p:sp>
      <p:sp>
        <p:nvSpPr>
          <p:cNvPr id="4" name="TextBox 3"/>
          <p:cNvSpPr txBox="1"/>
          <p:nvPr/>
        </p:nvSpPr>
        <p:spPr>
          <a:xfrm>
            <a:off x="107185" y="3657600"/>
            <a:ext cx="8915399" cy="2246769"/>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Ummiy</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sekelian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18000" r="-18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077200" cy="2277547"/>
          </a:xfrm>
          <a:prstGeom prst="rect">
            <a:avLst/>
          </a:prstGeom>
          <a:solidFill>
            <a:srgbClr val="7030A0">
              <a:alpha val="55000"/>
            </a:srgbClr>
          </a:solidFill>
        </p:spPr>
        <p:txBody>
          <a:bodyPr wrap="square">
            <a:spAutoFit/>
          </a:bodyPr>
          <a:lstStyle/>
          <a:p>
            <a:pPr algn="ctr" rtl="1"/>
            <a:r>
              <a:rPr lang="ar-SA" sz="8800" b="1" dirty="0" smtClean="0">
                <a:solidFill>
                  <a:srgbClr val="FFC0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SA" sz="8800" b="1" dirty="0">
                <a:solidFill>
                  <a:srgbClr val="FFC0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endParaRPr lang="en-US" sz="8800" b="1" dirty="0" smtClean="0">
              <a:solidFill>
                <a:srgbClr val="FFC0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حَقَّ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تُقَاتِهِ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تَمُوتُنَّ إِلا وَأَنْتُمْ مُسْلِمُونَ</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478852" y="3657600"/>
            <a:ext cx="8207948" cy="2554545"/>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sama-sama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melahirkan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keazaman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sungguh-sungguh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menjadi</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SWT,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semoga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selamat</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endParaRPr lang="en-US" sz="32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2129125" y="1447800"/>
            <a:ext cx="4879104" cy="1015663"/>
          </a:xfrm>
          <a:prstGeom prst="rect">
            <a:avLst/>
          </a:prstGeom>
        </p:spPr>
        <p:txBody>
          <a:bodyPr wrap="square">
            <a:spAutoFit/>
          </a:bodyPr>
          <a:lstStyle/>
          <a:p>
            <a:pPr algn="ctr" fontAlgn="auto">
              <a:spcBef>
                <a:spcPts val="0"/>
              </a:spcBef>
              <a:spcAft>
                <a:spcPts val="0"/>
              </a:spcAft>
              <a:defRPr/>
            </a:pPr>
            <a:r>
              <a:rPr lang="pt-BR"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23 </a:t>
            </a: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Disember </a:t>
            </a:r>
            <a:r>
              <a:rPr lang="pt-BR"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2022</a:t>
            </a:r>
            <a:endPar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a:p>
            <a:pPr algn="ctr" fontAlgn="auto">
              <a:spcBef>
                <a:spcPts val="0"/>
              </a:spcBef>
              <a:spcAft>
                <a:spcPts val="0"/>
              </a:spcAft>
              <a:defRPr/>
            </a:pPr>
            <a:r>
              <a:rPr lang="pt-BR" sz="2000" b="1" dirty="0">
                <a:ln>
                  <a:solidFill>
                    <a:sysClr val="windowText" lastClr="000000"/>
                  </a:solidFill>
                </a:ln>
                <a:solidFill>
                  <a:schemeClr val="accent5">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Bersamaan</a:t>
            </a:r>
          </a:p>
          <a:p>
            <a:pPr algn="ctr" fontAlgn="auto">
              <a:spcBef>
                <a:spcPts val="0"/>
              </a:spcBef>
              <a:spcAft>
                <a:spcPts val="0"/>
              </a:spcAft>
              <a:defRPr/>
            </a:pPr>
            <a:r>
              <a:rPr lang="pt-BR"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28 </a:t>
            </a: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Jamadil Awal </a:t>
            </a:r>
            <a:r>
              <a:rPr lang="pt-BR"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1444</a:t>
            </a:r>
            <a:endPar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
        <p:nvSpPr>
          <p:cNvPr id="4" name="Rectangle 3"/>
          <p:cNvSpPr/>
          <p:nvPr/>
        </p:nvSpPr>
        <p:spPr>
          <a:xfrm>
            <a:off x="1905000" y="512065"/>
            <a:ext cx="5638800" cy="923330"/>
          </a:xfrm>
          <a:prstGeom prst="rect">
            <a:avLst/>
          </a:prstGeom>
          <a:noFill/>
        </p:spPr>
        <p:txBody>
          <a:bodyPr wrap="square" lIns="91440" tIns="45720" rIns="91440" bIns="45720">
            <a:spAutoFit/>
          </a:bodyPr>
          <a:lstStyle/>
          <a:p>
            <a:pPr algn="ctr"/>
            <a:r>
              <a:rPr lang="en-US" sz="5400" b="1" u="sng"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Tajuk</a:t>
            </a:r>
            <a:r>
              <a:rPr lang="en-US" sz="5400" b="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 Khutbah </a:t>
            </a:r>
            <a:r>
              <a:rPr lang="en-US" sz="5400" b="1" u="sng"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Hari</a:t>
            </a:r>
            <a:r>
              <a:rPr lang="en-US" sz="5400" b="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 </a:t>
            </a:r>
            <a:r>
              <a:rPr lang="en-US" sz="5400" b="1" u="sng"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Ini</a:t>
            </a:r>
            <a:r>
              <a:rPr lang="en-US" sz="5400" b="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 :</a:t>
            </a:r>
            <a:endParaRPr lang="en-US" sz="5400" b="1" u="sng"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endParaRPr>
          </a:p>
        </p:txBody>
      </p:sp>
      <p:sp>
        <p:nvSpPr>
          <p:cNvPr id="2" name="Rectangle 1"/>
          <p:cNvSpPr/>
          <p:nvPr/>
        </p:nvSpPr>
        <p:spPr>
          <a:xfrm>
            <a:off x="762000" y="2895600"/>
            <a:ext cx="7696200" cy="2862322"/>
          </a:xfrm>
          <a:prstGeom prst="rect">
            <a:avLst/>
          </a:prstGeom>
          <a:noFill/>
        </p:spPr>
        <p:txBody>
          <a:bodyPr wrap="square" lIns="91440" tIns="45720" rIns="91440" bIns="45720">
            <a:spAutoFit/>
          </a:bodyPr>
          <a:lstStyle/>
          <a:p>
            <a:pPr algn="ctr"/>
            <a:r>
              <a:rPr lang="en-US" sz="60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erlin Sans FB Demi" panose="020E0802020502020306" pitchFamily="34" charset="0"/>
              </a:rPr>
              <a:t>TENANG DALAM DERITA, SENYUM DALAM SENGSARA</a:t>
            </a: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16000" r="-16000"/>
          </a:stretch>
        </a:blipFill>
        <a:effectLst/>
      </p:bgPr>
    </p:bg>
    <p:spTree>
      <p:nvGrpSpPr>
        <p:cNvPr id="1" name=""/>
        <p:cNvGrpSpPr/>
        <p:nvPr/>
      </p:nvGrpSpPr>
      <p:grpSpPr>
        <a:xfrm>
          <a:off x="0" y="0"/>
          <a:ext cx="0" cy="0"/>
          <a:chOff x="0" y="0"/>
          <a:chExt cx="0" cy="0"/>
        </a:xfrm>
      </p:grpSpPr>
      <p:sp>
        <p:nvSpPr>
          <p:cNvPr id="4" name="Cloud Callout 3"/>
          <p:cNvSpPr/>
          <p:nvPr/>
        </p:nvSpPr>
        <p:spPr>
          <a:xfrm>
            <a:off x="381000" y="228600"/>
            <a:ext cx="8382000" cy="990600"/>
          </a:xfrm>
          <a:prstGeom prst="cloudCallout">
            <a:avLst>
              <a:gd name="adj1" fmla="val -16686"/>
              <a:gd name="adj2" fmla="val 97244"/>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Hakikat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p>
        </p:txBody>
      </p:sp>
      <p:sp>
        <p:nvSpPr>
          <p:cNvPr id="6" name="Rounded Rectangle 5"/>
          <p:cNvSpPr/>
          <p:nvPr/>
        </p:nvSpPr>
        <p:spPr>
          <a:xfrm>
            <a:off x="1295400" y="1524000"/>
            <a:ext cx="6477000" cy="1447799"/>
          </a:xfrm>
          <a:prstGeom prst="roundRect">
            <a:avLst/>
          </a:prstGeom>
          <a:solidFill>
            <a:schemeClr val="bg2">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t>
            </a:r>
            <a:r>
              <a:rPr lang="sv-S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idak </a:t>
            </a:r>
            <a:r>
              <a:rPr lang="sv-SE"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selalunya indah, langit pun tidak selalunya cerah, ada suka, ada duka, ada riang ada tangisan</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Notched Right Arrow 1"/>
          <p:cNvSpPr/>
          <p:nvPr/>
        </p:nvSpPr>
        <p:spPr>
          <a:xfrm>
            <a:off x="152400" y="4137066"/>
            <a:ext cx="3175660" cy="1600200"/>
          </a:xfrm>
          <a:prstGeom prst="notchedRightArrow">
            <a:avLst>
              <a:gd name="adj1" fmla="val 50000"/>
              <a:gd name="adj2" fmla="val 39610"/>
            </a:avLst>
          </a:pr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sz="2400" b="1" dirty="0" err="1" smtClean="0">
                <a:ln w="50800"/>
                <a:solidFill>
                  <a:schemeClr val="bg1">
                    <a:shade val="50000"/>
                  </a:schemeClr>
                </a:solidFill>
              </a:rPr>
              <a:t>Panduan</a:t>
            </a:r>
            <a:r>
              <a:rPr lang="en-US" sz="2400" b="1" dirty="0" smtClean="0">
                <a:ln w="50800"/>
                <a:solidFill>
                  <a:schemeClr val="bg1">
                    <a:shade val="50000"/>
                  </a:schemeClr>
                </a:solidFill>
              </a:rPr>
              <a:t> </a:t>
            </a:r>
            <a:r>
              <a:rPr lang="en-US" sz="2400" b="1" dirty="0" err="1" smtClean="0">
                <a:ln w="50800"/>
                <a:solidFill>
                  <a:schemeClr val="bg1">
                    <a:shade val="50000"/>
                  </a:schemeClr>
                </a:solidFill>
              </a:rPr>
              <a:t>Daripada</a:t>
            </a:r>
            <a:r>
              <a:rPr lang="en-US" sz="2400" b="1" dirty="0" smtClean="0">
                <a:ln w="50800"/>
                <a:solidFill>
                  <a:schemeClr val="bg1">
                    <a:shade val="50000"/>
                  </a:schemeClr>
                </a:solidFill>
              </a:rPr>
              <a:t> </a:t>
            </a:r>
            <a:r>
              <a:rPr lang="en-US" sz="2400" b="1" dirty="0" err="1" smtClean="0">
                <a:ln w="50800"/>
                <a:solidFill>
                  <a:schemeClr val="bg1">
                    <a:shade val="50000"/>
                  </a:schemeClr>
                </a:solidFill>
              </a:rPr>
              <a:t>Nabi</a:t>
            </a:r>
            <a:r>
              <a:rPr lang="en-US" sz="2400" b="1" dirty="0" smtClean="0">
                <a:ln w="50800"/>
                <a:solidFill>
                  <a:schemeClr val="bg1">
                    <a:shade val="50000"/>
                  </a:schemeClr>
                </a:solidFill>
              </a:rPr>
              <a:t> SAW</a:t>
            </a:r>
            <a:endParaRPr lang="en-US" sz="2400" b="1" dirty="0">
              <a:ln w="50800"/>
              <a:solidFill>
                <a:schemeClr val="bg1">
                  <a:shade val="50000"/>
                </a:schemeClr>
              </a:solidFill>
            </a:endParaRPr>
          </a:p>
        </p:txBody>
      </p:sp>
      <p:sp>
        <p:nvSpPr>
          <p:cNvPr id="5" name="Rounded Rectangle 4"/>
          <p:cNvSpPr/>
          <p:nvPr/>
        </p:nvSpPr>
        <p:spPr>
          <a:xfrm>
            <a:off x="3505200" y="3200400"/>
            <a:ext cx="5257800" cy="3473532"/>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a:ln w="1905"/>
                <a:solidFill>
                  <a:srgbClr val="C00000"/>
                </a:solidFill>
                <a:effectLst>
                  <a:innerShdw blurRad="69850" dist="43180" dir="5400000">
                    <a:srgbClr val="000000">
                      <a:alpha val="65000"/>
                    </a:srgbClr>
                  </a:innerShdw>
                </a:effectLst>
              </a:rPr>
              <a:t>Baginda </a:t>
            </a:r>
            <a:r>
              <a:rPr lang="sv-SE" sz="2600" b="1" dirty="0" smtClean="0">
                <a:ln w="1905"/>
                <a:solidFill>
                  <a:srgbClr val="C00000"/>
                </a:solidFill>
                <a:effectLst>
                  <a:innerShdw blurRad="69850" dist="43180" dir="5400000">
                    <a:srgbClr val="000000">
                      <a:alpha val="65000"/>
                    </a:srgbClr>
                  </a:innerShdw>
                </a:effectLst>
              </a:rPr>
              <a:t>SAW </a:t>
            </a:r>
            <a:r>
              <a:rPr lang="sv-SE" sz="2600" b="1" dirty="0">
                <a:ln w="1905"/>
                <a:solidFill>
                  <a:srgbClr val="C00000"/>
                </a:solidFill>
                <a:effectLst>
                  <a:innerShdw blurRad="69850" dist="43180" dir="5400000">
                    <a:srgbClr val="000000">
                      <a:alpha val="65000"/>
                    </a:srgbClr>
                  </a:innerShdw>
                </a:effectLst>
              </a:rPr>
              <a:t>yang sangat utuh sehingga mendorong menjalani kehidupan tenang dan bahagia dalam apa jua situasi, susah atau senang adalah menyerahkan ketentuan hidup sepenuhnya kepada Allah </a:t>
            </a:r>
            <a:r>
              <a:rPr lang="sv-SE" sz="2600" b="1" dirty="0" smtClean="0">
                <a:ln w="1905"/>
                <a:solidFill>
                  <a:srgbClr val="C00000"/>
                </a:solidFill>
                <a:effectLst>
                  <a:innerShdw blurRad="69850" dist="43180" dir="5400000">
                    <a:srgbClr val="000000">
                      <a:alpha val="65000"/>
                    </a:srgbClr>
                  </a:innerShdw>
                </a:effectLst>
              </a:rPr>
              <a:t>SWT </a:t>
            </a:r>
            <a:r>
              <a:rPr lang="sv-SE" sz="2600" b="1" dirty="0">
                <a:ln w="1905"/>
                <a:solidFill>
                  <a:srgbClr val="C00000"/>
                </a:solidFill>
                <a:effectLst>
                  <a:innerShdw blurRad="69850" dist="43180" dir="5400000">
                    <a:srgbClr val="000000">
                      <a:alpha val="65000"/>
                    </a:srgbClr>
                  </a:innerShdw>
                </a:effectLst>
              </a:rPr>
              <a:t>setelah berusaha </a:t>
            </a:r>
            <a:r>
              <a:rPr lang="sv-SE" sz="2600" b="1" dirty="0" smtClean="0">
                <a:ln w="1905"/>
                <a:solidFill>
                  <a:srgbClr val="C00000"/>
                </a:solidFill>
                <a:effectLst>
                  <a:innerShdw blurRad="69850" dist="43180" dir="5400000">
                    <a:srgbClr val="000000">
                      <a:alpha val="65000"/>
                    </a:srgbClr>
                  </a:innerShdw>
                </a:effectLst>
              </a:rPr>
              <a:t>bersungguh-sungguh</a:t>
            </a:r>
            <a:endParaRPr lang="en-US" sz="2600"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54444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16000" r="-16000"/>
          </a:stretch>
        </a:blipFill>
        <a:effectLst/>
      </p:bgPr>
    </p:bg>
    <p:spTree>
      <p:nvGrpSpPr>
        <p:cNvPr id="1" name=""/>
        <p:cNvGrpSpPr/>
        <p:nvPr/>
      </p:nvGrpSpPr>
      <p:grpSpPr>
        <a:xfrm>
          <a:off x="0" y="0"/>
          <a:ext cx="0" cy="0"/>
          <a:chOff x="0" y="0"/>
          <a:chExt cx="0" cy="0"/>
        </a:xfrm>
      </p:grpSpPr>
      <p:sp>
        <p:nvSpPr>
          <p:cNvPr id="4" name="Cloud Callout 3"/>
          <p:cNvSpPr/>
          <p:nvPr/>
        </p:nvSpPr>
        <p:spPr>
          <a:xfrm>
            <a:off x="381000" y="228600"/>
            <a:ext cx="8382000" cy="990600"/>
          </a:xfrm>
          <a:prstGeom prst="cloudCallout">
            <a:avLst>
              <a:gd name="adj1" fmla="val -16686"/>
              <a:gd name="adj2" fmla="val 97244"/>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Hakikat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p>
        </p:txBody>
      </p:sp>
      <p:sp>
        <p:nvSpPr>
          <p:cNvPr id="6" name="Rounded Rectangle 5"/>
          <p:cNvSpPr/>
          <p:nvPr/>
        </p:nvSpPr>
        <p:spPr>
          <a:xfrm>
            <a:off x="1055914" y="1878283"/>
            <a:ext cx="7315200" cy="1142999"/>
          </a:xfrm>
          <a:prstGeom prst="roundRect">
            <a:avLst/>
          </a:prstGeom>
          <a:solidFill>
            <a:schemeClr val="bg2">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Apa yang berlaku di alam ini semuanya dalam ketentuan Allah </a:t>
            </a:r>
            <a:r>
              <a:rPr lang="sv-S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SWT</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ounded Rectangle 4"/>
          <p:cNvSpPr/>
          <p:nvPr/>
        </p:nvSpPr>
        <p:spPr>
          <a:xfrm>
            <a:off x="1254826" y="4572000"/>
            <a:ext cx="6741226" cy="152499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a:ln w="1905"/>
                <a:solidFill>
                  <a:srgbClr val="C00000"/>
                </a:solidFill>
                <a:effectLst>
                  <a:innerShdw blurRad="69850" dist="43180" dir="5400000">
                    <a:srgbClr val="000000">
                      <a:alpha val="65000"/>
                    </a:srgbClr>
                  </a:innerShdw>
                </a:effectLst>
              </a:rPr>
              <a:t>Manusia hanyalah perlu berusaha dan berikhtiar untuk mencapai sesuatu, namun yang menentukan adalah Allah </a:t>
            </a:r>
            <a:r>
              <a:rPr lang="sv-SE" sz="2600" b="1" dirty="0" smtClean="0">
                <a:ln w="1905"/>
                <a:solidFill>
                  <a:srgbClr val="C00000"/>
                </a:solidFill>
                <a:effectLst>
                  <a:innerShdw blurRad="69850" dist="43180" dir="5400000">
                    <a:srgbClr val="000000">
                      <a:alpha val="65000"/>
                    </a:srgbClr>
                  </a:innerShdw>
                </a:effectLst>
              </a:rPr>
              <a:t>SWT</a:t>
            </a:r>
            <a:endParaRPr lang="en-US" sz="2600" b="1" dirty="0">
              <a:ln w="1905"/>
              <a:solidFill>
                <a:srgbClr val="C00000"/>
              </a:solidFill>
              <a:effectLst>
                <a:innerShdw blurRad="69850" dist="43180" dir="5400000">
                  <a:srgbClr val="000000">
                    <a:alpha val="65000"/>
                  </a:srgbClr>
                </a:innerShdw>
              </a:effectLst>
            </a:endParaRPr>
          </a:p>
        </p:txBody>
      </p:sp>
      <p:sp>
        <p:nvSpPr>
          <p:cNvPr id="3" name="Down Arrow 2"/>
          <p:cNvSpPr/>
          <p:nvPr/>
        </p:nvSpPr>
        <p:spPr>
          <a:xfrm>
            <a:off x="4114800" y="3048000"/>
            <a:ext cx="914400" cy="12954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10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66800" y="5700154"/>
            <a:ext cx="7403521" cy="1015663"/>
          </a:xfrm>
          <a:prstGeom prst="rect">
            <a:avLst/>
          </a:prstGeom>
          <a:solidFill>
            <a:srgbClr val="FFFF00"/>
          </a:solidFill>
        </p:spPr>
        <p:txBody>
          <a:bodyPr wrap="square">
            <a:spAutoFit/>
          </a:bodyPr>
          <a:lstStyle/>
          <a:p>
            <a:pPr algn="just"/>
            <a:r>
              <a:rPr lang="en-US" sz="2000" b="1" i="1" dirty="0" err="1"/>
              <a:t>Penyerahan</a:t>
            </a:r>
            <a:r>
              <a:rPr lang="en-US" sz="2000" b="1" i="1" dirty="0"/>
              <a:t> </a:t>
            </a:r>
            <a:r>
              <a:rPr lang="en-US" sz="2000" b="1" i="1" dirty="0" err="1"/>
              <a:t>dalam</a:t>
            </a:r>
            <a:r>
              <a:rPr lang="en-US" sz="2000" b="1" i="1" dirty="0"/>
              <a:t> </a:t>
            </a:r>
            <a:r>
              <a:rPr lang="en-US" sz="2000" b="1" i="1" dirty="0" err="1"/>
              <a:t>ayat</a:t>
            </a:r>
            <a:r>
              <a:rPr lang="en-US" sz="2000" b="1" i="1" dirty="0"/>
              <a:t> di </a:t>
            </a:r>
            <a:r>
              <a:rPr lang="en-US" sz="2000" b="1" i="1" dirty="0" err="1"/>
              <a:t>atas</a:t>
            </a:r>
            <a:r>
              <a:rPr lang="en-US" sz="2000" b="1" i="1" dirty="0"/>
              <a:t> </a:t>
            </a:r>
            <a:r>
              <a:rPr lang="en-US" sz="2000" b="1" i="1" dirty="0" err="1"/>
              <a:t>adalah</a:t>
            </a:r>
            <a:r>
              <a:rPr lang="en-US" sz="2000" b="1" i="1" dirty="0"/>
              <a:t> </a:t>
            </a:r>
            <a:r>
              <a:rPr lang="en-US" sz="2000" b="1" i="1" dirty="0" err="1"/>
              <a:t>menerima</a:t>
            </a:r>
            <a:r>
              <a:rPr lang="en-US" sz="2000" b="1" i="1" dirty="0"/>
              <a:t> </a:t>
            </a:r>
            <a:r>
              <a:rPr lang="en-US" sz="2000" b="1" i="1" dirty="0" err="1"/>
              <a:t>segala</a:t>
            </a:r>
            <a:r>
              <a:rPr lang="en-US" sz="2000" b="1" i="1" dirty="0"/>
              <a:t> </a:t>
            </a:r>
            <a:r>
              <a:rPr lang="en-US" sz="2000" b="1" i="1" dirty="0" err="1"/>
              <a:t>ketentuan</a:t>
            </a:r>
            <a:r>
              <a:rPr lang="en-US" sz="2000" b="1" i="1" dirty="0"/>
              <a:t> </a:t>
            </a:r>
            <a:r>
              <a:rPr lang="en-US" sz="2000" b="1" i="1" dirty="0" err="1"/>
              <a:t>Qadha</a:t>
            </a:r>
            <a:r>
              <a:rPr lang="en-US" sz="2000" b="1" i="1" dirty="0"/>
              <a:t>’ </a:t>
            </a:r>
            <a:r>
              <a:rPr lang="en-US" sz="2000" b="1" i="1" dirty="0" err="1"/>
              <a:t>dan</a:t>
            </a:r>
            <a:r>
              <a:rPr lang="en-US" sz="2000" b="1" i="1" dirty="0"/>
              <a:t> </a:t>
            </a:r>
            <a:r>
              <a:rPr lang="en-US" sz="2000" b="1" i="1" dirty="0" err="1"/>
              <a:t>Qadar</a:t>
            </a:r>
            <a:r>
              <a:rPr lang="en-US" sz="2000" b="1" i="1" dirty="0"/>
              <a:t> </a:t>
            </a:r>
            <a:r>
              <a:rPr lang="en-US" sz="2000" b="1" i="1" dirty="0" err="1"/>
              <a:t>daripada</a:t>
            </a:r>
            <a:r>
              <a:rPr lang="en-US" sz="2000" b="1" i="1" dirty="0"/>
              <a:t> Allah </a:t>
            </a:r>
            <a:r>
              <a:rPr lang="en-US" sz="2000" b="1" i="1" dirty="0" smtClean="0"/>
              <a:t>SWT, </a:t>
            </a:r>
            <a:r>
              <a:rPr lang="en-US" sz="2000" b="1" i="1" dirty="0" err="1"/>
              <a:t>reda</a:t>
            </a:r>
            <a:r>
              <a:rPr lang="en-US" sz="2000" b="1" i="1" dirty="0"/>
              <a:t> </a:t>
            </a:r>
            <a:r>
              <a:rPr lang="en-US" sz="2000" b="1" i="1" dirty="0" err="1"/>
              <a:t>dan</a:t>
            </a:r>
            <a:r>
              <a:rPr lang="en-US" sz="2000" b="1" i="1" dirty="0"/>
              <a:t> </a:t>
            </a:r>
            <a:r>
              <a:rPr lang="en-US" sz="2000" b="1" i="1" dirty="0" err="1"/>
              <a:t>tenang</a:t>
            </a:r>
            <a:r>
              <a:rPr lang="en-US" sz="2000" b="1" i="1" dirty="0"/>
              <a:t> </a:t>
            </a:r>
            <a:r>
              <a:rPr lang="en-US" sz="2000" b="1" i="1" dirty="0" err="1"/>
              <a:t>hati</a:t>
            </a:r>
            <a:r>
              <a:rPr lang="en-US" sz="2000" b="1" i="1" dirty="0"/>
              <a:t> </a:t>
            </a:r>
            <a:r>
              <a:rPr lang="en-US" sz="2000" b="1" i="1" dirty="0" err="1"/>
              <a:t>apabila</a:t>
            </a:r>
            <a:r>
              <a:rPr lang="en-US" sz="2000" b="1" i="1" dirty="0"/>
              <a:t> </a:t>
            </a:r>
            <a:r>
              <a:rPr lang="en-US" sz="2000" b="1" i="1" dirty="0" err="1"/>
              <a:t>menghadapi</a:t>
            </a:r>
            <a:r>
              <a:rPr lang="en-US" sz="2000" b="1" i="1" dirty="0"/>
              <a:t> </a:t>
            </a:r>
            <a:r>
              <a:rPr lang="en-US" sz="2000" b="1" i="1" dirty="0" err="1"/>
              <a:t>musibah</a:t>
            </a:r>
            <a:r>
              <a:rPr lang="en-US" sz="2000" b="1" i="1" dirty="0"/>
              <a:t> </a:t>
            </a:r>
            <a:r>
              <a:rPr lang="en-US" sz="2000" b="1" i="1" dirty="0" err="1"/>
              <a:t>dan</a:t>
            </a:r>
            <a:r>
              <a:rPr lang="en-US" sz="2000" b="1" i="1" dirty="0"/>
              <a:t> </a:t>
            </a:r>
            <a:r>
              <a:rPr lang="en-US" sz="2000" b="1" i="1" dirty="0" err="1"/>
              <a:t>bersyukur</a:t>
            </a:r>
            <a:r>
              <a:rPr lang="en-US" sz="2000" b="1" i="1" dirty="0"/>
              <a:t> </a:t>
            </a:r>
            <a:r>
              <a:rPr lang="en-US" sz="2000" b="1" i="1" dirty="0" err="1"/>
              <a:t>dengan</a:t>
            </a:r>
            <a:r>
              <a:rPr lang="en-US" sz="2000" b="1" i="1" dirty="0"/>
              <a:t> </a:t>
            </a:r>
            <a:r>
              <a:rPr lang="en-US" sz="2000" b="1" i="1" dirty="0" err="1"/>
              <a:t>nikmatNya</a:t>
            </a:r>
            <a:endParaRPr lang="en-US" sz="2000" b="1" i="1" dirty="0"/>
          </a:p>
        </p:txBody>
      </p:sp>
      <p:sp>
        <p:nvSpPr>
          <p:cNvPr id="5" name="5-Point Star 4"/>
          <p:cNvSpPr/>
          <p:nvPr/>
        </p:nvSpPr>
        <p:spPr>
          <a:xfrm>
            <a:off x="497526" y="5377460"/>
            <a:ext cx="762000" cy="645385"/>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766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12406248</TotalTime>
  <Words>1370</Words>
  <Application>Microsoft Office PowerPoint</Application>
  <PresentationFormat>On-screen Show (4:3)</PresentationFormat>
  <Paragraphs>157</Paragraphs>
  <Slides>39</Slides>
  <Notes>0</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Unit Khutbah JHEAT</cp:lastModifiedBy>
  <cp:revision>348</cp:revision>
  <dcterms:created xsi:type="dcterms:W3CDTF">2017-12-24T04:47:57Z</dcterms:created>
  <dcterms:modified xsi:type="dcterms:W3CDTF">2022-12-22T03:13:48Z</dcterms:modified>
</cp:coreProperties>
</file>